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324" r:id="rId3"/>
    <p:sldId id="326" r:id="rId4"/>
    <p:sldId id="328" r:id="rId5"/>
    <p:sldId id="329" r:id="rId6"/>
    <p:sldId id="330" r:id="rId7"/>
    <p:sldId id="336" r:id="rId8"/>
    <p:sldId id="337" r:id="rId9"/>
    <p:sldId id="338" r:id="rId10"/>
    <p:sldId id="339" r:id="rId11"/>
    <p:sldId id="340" r:id="rId12"/>
    <p:sldId id="325" r:id="rId13"/>
    <p:sldId id="344" r:id="rId14"/>
    <p:sldId id="257" r:id="rId15"/>
    <p:sldId id="305" r:id="rId16"/>
    <p:sldId id="282" r:id="rId17"/>
    <p:sldId id="284" r:id="rId18"/>
    <p:sldId id="285" r:id="rId19"/>
    <p:sldId id="286" r:id="rId20"/>
    <p:sldId id="287" r:id="rId21"/>
    <p:sldId id="288" r:id="rId22"/>
    <p:sldId id="316" r:id="rId23"/>
    <p:sldId id="317" r:id="rId24"/>
    <p:sldId id="318" r:id="rId25"/>
    <p:sldId id="319" r:id="rId26"/>
    <p:sldId id="289" r:id="rId27"/>
    <p:sldId id="290" r:id="rId28"/>
    <p:sldId id="307" r:id="rId29"/>
    <p:sldId id="291" r:id="rId30"/>
    <p:sldId id="292" r:id="rId31"/>
    <p:sldId id="341" r:id="rId32"/>
    <p:sldId id="293" r:id="rId33"/>
    <p:sldId id="294" r:id="rId34"/>
    <p:sldId id="308" r:id="rId35"/>
    <p:sldId id="295" r:id="rId36"/>
    <p:sldId id="296" r:id="rId37"/>
    <p:sldId id="297" r:id="rId38"/>
    <p:sldId id="298" r:id="rId39"/>
    <p:sldId id="299" r:id="rId40"/>
    <p:sldId id="300" r:id="rId41"/>
    <p:sldId id="301" r:id="rId42"/>
    <p:sldId id="310" r:id="rId43"/>
    <p:sldId id="342" r:id="rId44"/>
    <p:sldId id="302" r:id="rId45"/>
    <p:sldId id="303" r:id="rId46"/>
    <p:sldId id="343" r:id="rId47"/>
    <p:sldId id="312" r:id="rId48"/>
    <p:sldId id="320" r:id="rId49"/>
    <p:sldId id="321" r:id="rId50"/>
    <p:sldId id="322" r:id="rId51"/>
    <p:sldId id="306"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e Anderson" initials="RA" lastIdx="1" clrIdx="0">
    <p:extLst>
      <p:ext uri="{19B8F6BF-5375-455C-9EA6-DF929625EA0E}">
        <p15:presenceInfo xmlns:p15="http://schemas.microsoft.com/office/powerpoint/2012/main" userId="0881ef737fcd81e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39" autoAdjust="0"/>
    <p:restoredTop sz="94660"/>
  </p:normalViewPr>
  <p:slideViewPr>
    <p:cSldViewPr snapToGrid="0">
      <p:cViewPr varScale="1">
        <p:scale>
          <a:sx n="62" d="100"/>
          <a:sy n="62" d="100"/>
        </p:scale>
        <p:origin x="5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52293F-B792-D240-A4D8-159399360862}"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1713399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2293F-B792-D240-A4D8-159399360862}"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30231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2293F-B792-D240-A4D8-159399360862}"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A61E8-406E-3A4C-833E-709A71E6CC7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086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2293F-B792-D240-A4D8-159399360862}"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2325509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2293F-B792-D240-A4D8-159399360862}"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A61E8-406E-3A4C-833E-709A71E6CC7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0737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2293F-B792-D240-A4D8-159399360862}"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2860332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2293F-B792-D240-A4D8-159399360862}"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2555004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2293F-B792-D240-A4D8-159399360862}"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379803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2293F-B792-D240-A4D8-159399360862}"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2140518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2293F-B792-D240-A4D8-159399360862}"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3849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52293F-B792-D240-A4D8-159399360862}" type="datetimeFigureOut">
              <a:rPr lang="en-US" smtClean="0"/>
              <a:t>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983423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52293F-B792-D240-A4D8-159399360862}" type="datetimeFigureOut">
              <a:rPr lang="en-US" smtClean="0"/>
              <a:t>8/12/2021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20684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52293F-B792-D240-A4D8-159399360862}" type="datetimeFigureOut">
              <a:rPr lang="en-US" smtClean="0"/>
              <a:t>8/12/2021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1073292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2293F-B792-D240-A4D8-159399360862}" type="datetimeFigureOut">
              <a:rPr lang="en-US" smtClean="0"/>
              <a:t>8/12/2021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941592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2293F-B792-D240-A4D8-159399360862}" type="datetimeFigureOut">
              <a:rPr lang="en-US" smtClean="0"/>
              <a:t>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3876612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A61E8-406E-3A4C-833E-709A71E6CC72}" type="slidenum">
              <a:rPr lang="en-US" smtClean="0"/>
              <a:t>‹#›</a:t>
            </a:fld>
            <a:endParaRPr lang="en-US"/>
          </a:p>
        </p:txBody>
      </p:sp>
      <p:sp>
        <p:nvSpPr>
          <p:cNvPr id="5" name="Date Placeholder 4"/>
          <p:cNvSpPr>
            <a:spLocks noGrp="1"/>
          </p:cNvSpPr>
          <p:nvPr>
            <p:ph type="dt" sz="half" idx="10"/>
          </p:nvPr>
        </p:nvSpPr>
        <p:spPr/>
        <p:txBody>
          <a:bodyPr/>
          <a:lstStyle/>
          <a:p>
            <a:fld id="{3652293F-B792-D240-A4D8-159399360862}" type="datetimeFigureOut">
              <a:rPr lang="en-US" smtClean="0"/>
              <a:t>8/12/2021</a:t>
            </a:fld>
            <a:endParaRPr lang="en-US"/>
          </a:p>
        </p:txBody>
      </p:sp>
    </p:spTree>
    <p:extLst>
      <p:ext uri="{BB962C8B-B14F-4D97-AF65-F5344CB8AC3E}">
        <p14:creationId xmlns:p14="http://schemas.microsoft.com/office/powerpoint/2010/main" val="1168191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652293F-B792-D240-A4D8-159399360862}" type="datetimeFigureOut">
              <a:rPr lang="en-US" smtClean="0"/>
              <a:t>8/12/2021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FDA61E8-406E-3A4C-833E-709A71E6CC72}" type="slidenum">
              <a:rPr lang="en-US" smtClean="0"/>
              <a:t>‹#›</a:t>
            </a:fld>
            <a:endParaRPr lang="en-US"/>
          </a:p>
        </p:txBody>
      </p:sp>
    </p:spTree>
    <p:extLst>
      <p:ext uri="{BB962C8B-B14F-4D97-AF65-F5344CB8AC3E}">
        <p14:creationId xmlns:p14="http://schemas.microsoft.com/office/powerpoint/2010/main" val="206459972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103D-8DE9-6F45-B86A-83B65EF15FD7}"/>
              </a:ext>
            </a:extLst>
          </p:cNvPr>
          <p:cNvSpPr>
            <a:spLocks noGrp="1"/>
          </p:cNvSpPr>
          <p:nvPr>
            <p:ph type="ctrTitle"/>
          </p:nvPr>
        </p:nvSpPr>
        <p:spPr>
          <a:xfrm>
            <a:off x="687097" y="2665642"/>
            <a:ext cx="9073389" cy="2387600"/>
          </a:xfrm>
        </p:spPr>
        <p:txBody>
          <a:bodyPr>
            <a:normAutofit/>
          </a:bodyPr>
          <a:lstStyle/>
          <a:p>
            <a:r>
              <a:rPr lang="en-GB" sz="5400" b="1" dirty="0">
                <a:latin typeface="+mn-lt"/>
              </a:rPr>
              <a:t>AGM/AWARDS NIGHT 2021</a:t>
            </a:r>
            <a:endParaRPr lang="en-US" sz="5400" b="1" dirty="0">
              <a:latin typeface="+mn-lt"/>
            </a:endParaRPr>
          </a:p>
        </p:txBody>
      </p:sp>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6524313" y="655097"/>
            <a:ext cx="10288157" cy="1677629"/>
          </a:xfrm>
        </p:spPr>
        <p:txBody>
          <a:bodyPr>
            <a:normAutofit/>
          </a:bodyPr>
          <a:lstStyle/>
          <a:p>
            <a:r>
              <a:rPr lang="en-GB" sz="3200" b="1" dirty="0"/>
              <a:t>Welcome to</a:t>
            </a:r>
            <a:endParaRPr lang="en-US" sz="3200" b="1" dirty="0"/>
          </a:p>
        </p:txBody>
      </p:sp>
      <p:pic>
        <p:nvPicPr>
          <p:cNvPr id="4" name="Picture 4">
            <a:extLst>
              <a:ext uri="{FF2B5EF4-FFF2-40B4-BE49-F238E27FC236}">
                <a16:creationId xmlns:a16="http://schemas.microsoft.com/office/drawing/2014/main" id="{00170264-1496-C54C-A247-11FD8C7C28DD}"/>
              </a:ext>
            </a:extLst>
          </p:cNvPr>
          <p:cNvPicPr>
            <a:picLocks noChangeAspect="1"/>
          </p:cNvPicPr>
          <p:nvPr/>
        </p:nvPicPr>
        <p:blipFill rotWithShape="1">
          <a:blip r:embed="rId2">
            <a:extLst>
              <a:ext uri="{28A0092B-C50C-407E-A947-70E740481C1C}">
                <a14:useLocalDpi xmlns:a14="http://schemas.microsoft.com/office/drawing/2010/main" val="0"/>
              </a:ext>
            </a:extLst>
          </a:blip>
          <a:srcRect r="4706"/>
          <a:stretch/>
        </p:blipFill>
        <p:spPr>
          <a:xfrm>
            <a:off x="687097" y="1451111"/>
            <a:ext cx="8713757" cy="2775701"/>
          </a:xfrm>
          <a:prstGeom prst="rect">
            <a:avLst/>
          </a:prstGeom>
        </p:spPr>
      </p:pic>
      <p:grpSp>
        <p:nvGrpSpPr>
          <p:cNvPr id="5" name="Group 4">
            <a:extLst>
              <a:ext uri="{FF2B5EF4-FFF2-40B4-BE49-F238E27FC236}">
                <a16:creationId xmlns:a16="http://schemas.microsoft.com/office/drawing/2014/main" id="{8111C112-9D94-4505-8750-F7628A900FA7}"/>
              </a:ext>
            </a:extLst>
          </p:cNvPr>
          <p:cNvGrpSpPr/>
          <p:nvPr/>
        </p:nvGrpSpPr>
        <p:grpSpPr>
          <a:xfrm>
            <a:off x="0" y="5753528"/>
            <a:ext cx="4304871" cy="1015026"/>
            <a:chOff x="1" y="5523907"/>
            <a:chExt cx="4238886" cy="1244647"/>
          </a:xfrm>
        </p:grpSpPr>
        <p:sp>
          <p:nvSpPr>
            <p:cNvPr id="6" name="TextBox 5">
              <a:extLst>
                <a:ext uri="{FF2B5EF4-FFF2-40B4-BE49-F238E27FC236}">
                  <a16:creationId xmlns:a16="http://schemas.microsoft.com/office/drawing/2014/main" id="{B70543BA-92A1-474B-958D-C839DE8DB1A8}"/>
                </a:ext>
              </a:extLst>
            </p:cNvPr>
            <p:cNvSpPr txBox="1"/>
            <p:nvPr/>
          </p:nvSpPr>
          <p:spPr>
            <a:xfrm>
              <a:off x="3425" y="5523907"/>
              <a:ext cx="4117833" cy="461665"/>
            </a:xfrm>
            <a:prstGeom prst="rect">
              <a:avLst/>
            </a:prstGeom>
            <a:noFill/>
          </p:spPr>
          <p:txBody>
            <a:bodyPr wrap="square" rtlCol="0">
              <a:spAutoFit/>
            </a:bodyPr>
            <a:lstStyle/>
            <a:p>
              <a:pPr algn="l"/>
              <a:r>
                <a:rPr lang="en-GB" sz="2400" b="1" dirty="0"/>
                <a:t>Thank you to our sponsors:                 </a:t>
              </a:r>
              <a:endParaRPr lang="en-US" sz="2400" b="1" dirty="0"/>
            </a:p>
          </p:txBody>
        </p:sp>
        <p:pic>
          <p:nvPicPr>
            <p:cNvPr id="9" name="Picture 9">
              <a:extLst>
                <a:ext uri="{FF2B5EF4-FFF2-40B4-BE49-F238E27FC236}">
                  <a16:creationId xmlns:a16="http://schemas.microsoft.com/office/drawing/2014/main" id="{7B106935-F509-AB46-9B2F-CEC39B85A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136947"/>
              <a:ext cx="1941816" cy="631607"/>
            </a:xfrm>
            <a:prstGeom prst="rect">
              <a:avLst/>
            </a:prstGeom>
          </p:spPr>
        </p:pic>
        <p:pic>
          <p:nvPicPr>
            <p:cNvPr id="15" name="Picture 15">
              <a:extLst>
                <a:ext uri="{FF2B5EF4-FFF2-40B4-BE49-F238E27FC236}">
                  <a16:creationId xmlns:a16="http://schemas.microsoft.com/office/drawing/2014/main" id="{9D5D5349-B5F3-CF4E-B914-4023D6BF4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7071" y="6069342"/>
              <a:ext cx="1941816" cy="699212"/>
            </a:xfrm>
            <a:prstGeom prst="rect">
              <a:avLst/>
            </a:prstGeom>
          </p:spPr>
        </p:pic>
      </p:grpSp>
    </p:spTree>
    <p:extLst>
      <p:ext uri="{BB962C8B-B14F-4D97-AF65-F5344CB8AC3E}">
        <p14:creationId xmlns:p14="http://schemas.microsoft.com/office/powerpoint/2010/main" val="3942947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1486748" y="2964327"/>
            <a:ext cx="10288157" cy="1677629"/>
          </a:xfrm>
        </p:spPr>
        <p:txBody>
          <a:bodyPr>
            <a:normAutofit/>
          </a:bodyPr>
          <a:lstStyle/>
          <a:p>
            <a:r>
              <a:rPr lang="en-AU" sz="3200" dirty="0"/>
              <a:t>Ordinary Member – 3 Positions (1-year term)</a:t>
            </a:r>
          </a:p>
        </p:txBody>
      </p:sp>
      <p:pic>
        <p:nvPicPr>
          <p:cNvPr id="4" name="Picture 4">
            <a:extLst>
              <a:ext uri="{FF2B5EF4-FFF2-40B4-BE49-F238E27FC236}">
                <a16:creationId xmlns:a16="http://schemas.microsoft.com/office/drawing/2014/main" id="{EBE47773-85ED-4AEA-B15D-11BEAB445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Rectangle 4">
            <a:extLst>
              <a:ext uri="{FF2B5EF4-FFF2-40B4-BE49-F238E27FC236}">
                <a16:creationId xmlns:a16="http://schemas.microsoft.com/office/drawing/2014/main" id="{543633F1-4954-4FE8-B3B5-E2628C8D3773}"/>
              </a:ext>
            </a:extLst>
          </p:cNvPr>
          <p:cNvSpPr/>
          <p:nvPr/>
        </p:nvSpPr>
        <p:spPr>
          <a:xfrm>
            <a:off x="3000319" y="5936889"/>
            <a:ext cx="6096000" cy="646331"/>
          </a:xfrm>
          <a:prstGeom prst="rect">
            <a:avLst/>
          </a:prstGeom>
        </p:spPr>
        <p:txBody>
          <a:bodyPr>
            <a:spAutoFit/>
          </a:bodyPr>
          <a:lstStyle/>
          <a:p>
            <a:r>
              <a:rPr lang="en-AU" dirty="0"/>
              <a:t>See Annual Report 2021 on CPSARA website</a:t>
            </a:r>
            <a:br>
              <a:rPr lang="en-AU" dirty="0"/>
            </a:br>
            <a:r>
              <a:rPr lang="en-AU" dirty="0"/>
              <a:t>(Link sent in Zoom chat)</a:t>
            </a:r>
          </a:p>
        </p:txBody>
      </p:sp>
    </p:spTree>
    <p:extLst>
      <p:ext uri="{BB962C8B-B14F-4D97-AF65-F5344CB8AC3E}">
        <p14:creationId xmlns:p14="http://schemas.microsoft.com/office/powerpoint/2010/main" val="3406034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2361229" y="3151615"/>
            <a:ext cx="10288157" cy="1677629"/>
          </a:xfrm>
        </p:spPr>
        <p:txBody>
          <a:bodyPr>
            <a:normAutofit/>
          </a:bodyPr>
          <a:lstStyle/>
          <a:p>
            <a:r>
              <a:rPr lang="en-AU" sz="3200" dirty="0"/>
              <a:t>Close of Meeting/Start of Awards Night</a:t>
            </a:r>
          </a:p>
        </p:txBody>
      </p:sp>
      <p:pic>
        <p:nvPicPr>
          <p:cNvPr id="4" name="Picture 4">
            <a:extLst>
              <a:ext uri="{FF2B5EF4-FFF2-40B4-BE49-F238E27FC236}">
                <a16:creationId xmlns:a16="http://schemas.microsoft.com/office/drawing/2014/main" id="{EBE47773-85ED-4AEA-B15D-11BEAB445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Rectangle 4">
            <a:extLst>
              <a:ext uri="{FF2B5EF4-FFF2-40B4-BE49-F238E27FC236}">
                <a16:creationId xmlns:a16="http://schemas.microsoft.com/office/drawing/2014/main" id="{05099FB5-3C72-4463-9574-26C180392ED2}"/>
              </a:ext>
            </a:extLst>
          </p:cNvPr>
          <p:cNvSpPr/>
          <p:nvPr/>
        </p:nvSpPr>
        <p:spPr>
          <a:xfrm>
            <a:off x="3000319" y="5936889"/>
            <a:ext cx="6096000" cy="646331"/>
          </a:xfrm>
          <a:prstGeom prst="rect">
            <a:avLst/>
          </a:prstGeom>
        </p:spPr>
        <p:txBody>
          <a:bodyPr>
            <a:spAutoFit/>
          </a:bodyPr>
          <a:lstStyle/>
          <a:p>
            <a:r>
              <a:rPr lang="en-AU" dirty="0"/>
              <a:t>See Annual Report 2021 on CPSARA website</a:t>
            </a:r>
            <a:br>
              <a:rPr lang="en-AU" dirty="0"/>
            </a:br>
            <a:r>
              <a:rPr lang="en-AU" dirty="0"/>
              <a:t>(Link sent in Zoom chat)</a:t>
            </a:r>
          </a:p>
        </p:txBody>
      </p:sp>
    </p:spTree>
    <p:extLst>
      <p:ext uri="{BB962C8B-B14F-4D97-AF65-F5344CB8AC3E}">
        <p14:creationId xmlns:p14="http://schemas.microsoft.com/office/powerpoint/2010/main" val="2992570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103D-8DE9-6F45-B86A-83B65EF15FD7}"/>
              </a:ext>
            </a:extLst>
          </p:cNvPr>
          <p:cNvSpPr>
            <a:spLocks noGrp="1"/>
          </p:cNvSpPr>
          <p:nvPr>
            <p:ph type="ctrTitle"/>
          </p:nvPr>
        </p:nvSpPr>
        <p:spPr>
          <a:xfrm>
            <a:off x="256854" y="2665642"/>
            <a:ext cx="9144000" cy="2387600"/>
          </a:xfrm>
        </p:spPr>
        <p:txBody>
          <a:bodyPr>
            <a:normAutofit/>
          </a:bodyPr>
          <a:lstStyle/>
          <a:p>
            <a:r>
              <a:rPr lang="en-GB" sz="5400" b="1" dirty="0">
                <a:latin typeface="+mn-lt"/>
              </a:rPr>
              <a:t>AWARDS NIGHT 2021</a:t>
            </a:r>
            <a:endParaRPr lang="en-US" sz="5400" b="1" dirty="0">
              <a:latin typeface="+mn-lt"/>
            </a:endParaRPr>
          </a:p>
        </p:txBody>
      </p:sp>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6524313" y="655097"/>
            <a:ext cx="10288157" cy="1677629"/>
          </a:xfrm>
        </p:spPr>
        <p:txBody>
          <a:bodyPr>
            <a:normAutofit/>
          </a:bodyPr>
          <a:lstStyle/>
          <a:p>
            <a:r>
              <a:rPr lang="en-GB" sz="3200" b="1" dirty="0"/>
              <a:t>Welcome to</a:t>
            </a:r>
            <a:endParaRPr lang="en-US" sz="3200" b="1" dirty="0"/>
          </a:p>
        </p:txBody>
      </p:sp>
      <p:pic>
        <p:nvPicPr>
          <p:cNvPr id="4" name="Picture 4">
            <a:extLst>
              <a:ext uri="{FF2B5EF4-FFF2-40B4-BE49-F238E27FC236}">
                <a16:creationId xmlns:a16="http://schemas.microsoft.com/office/drawing/2014/main" id="{00170264-1496-C54C-A247-11FD8C7C28DD}"/>
              </a:ext>
            </a:extLst>
          </p:cNvPr>
          <p:cNvPicPr>
            <a:picLocks noChangeAspect="1"/>
          </p:cNvPicPr>
          <p:nvPr/>
        </p:nvPicPr>
        <p:blipFill rotWithShape="1">
          <a:blip r:embed="rId2">
            <a:extLst>
              <a:ext uri="{28A0092B-C50C-407E-A947-70E740481C1C}">
                <a14:useLocalDpi xmlns:a14="http://schemas.microsoft.com/office/drawing/2010/main" val="0"/>
              </a:ext>
            </a:extLst>
          </a:blip>
          <a:srcRect r="4706"/>
          <a:stretch/>
        </p:blipFill>
        <p:spPr>
          <a:xfrm>
            <a:off x="687097" y="1451111"/>
            <a:ext cx="8713757" cy="2775701"/>
          </a:xfrm>
          <a:prstGeom prst="rect">
            <a:avLst/>
          </a:prstGeom>
        </p:spPr>
      </p:pic>
      <p:grpSp>
        <p:nvGrpSpPr>
          <p:cNvPr id="5" name="Group 4">
            <a:extLst>
              <a:ext uri="{FF2B5EF4-FFF2-40B4-BE49-F238E27FC236}">
                <a16:creationId xmlns:a16="http://schemas.microsoft.com/office/drawing/2014/main" id="{8111C112-9D94-4505-8750-F7628A900FA7}"/>
              </a:ext>
            </a:extLst>
          </p:cNvPr>
          <p:cNvGrpSpPr/>
          <p:nvPr/>
        </p:nvGrpSpPr>
        <p:grpSpPr>
          <a:xfrm>
            <a:off x="0" y="5753528"/>
            <a:ext cx="4304871" cy="1015026"/>
            <a:chOff x="1" y="5523907"/>
            <a:chExt cx="4238886" cy="1244647"/>
          </a:xfrm>
        </p:grpSpPr>
        <p:sp>
          <p:nvSpPr>
            <p:cNvPr id="6" name="TextBox 5">
              <a:extLst>
                <a:ext uri="{FF2B5EF4-FFF2-40B4-BE49-F238E27FC236}">
                  <a16:creationId xmlns:a16="http://schemas.microsoft.com/office/drawing/2014/main" id="{B70543BA-92A1-474B-958D-C839DE8DB1A8}"/>
                </a:ext>
              </a:extLst>
            </p:cNvPr>
            <p:cNvSpPr txBox="1"/>
            <p:nvPr/>
          </p:nvSpPr>
          <p:spPr>
            <a:xfrm>
              <a:off x="3425" y="5523907"/>
              <a:ext cx="4117833" cy="461665"/>
            </a:xfrm>
            <a:prstGeom prst="rect">
              <a:avLst/>
            </a:prstGeom>
            <a:noFill/>
          </p:spPr>
          <p:txBody>
            <a:bodyPr wrap="square" rtlCol="0">
              <a:spAutoFit/>
            </a:bodyPr>
            <a:lstStyle/>
            <a:p>
              <a:pPr algn="l"/>
              <a:r>
                <a:rPr lang="en-GB" sz="2400" b="1" dirty="0"/>
                <a:t>Thank you to our sponsors:                 </a:t>
              </a:r>
              <a:endParaRPr lang="en-US" sz="2400" b="1" dirty="0"/>
            </a:p>
          </p:txBody>
        </p:sp>
        <p:pic>
          <p:nvPicPr>
            <p:cNvPr id="9" name="Picture 9">
              <a:extLst>
                <a:ext uri="{FF2B5EF4-FFF2-40B4-BE49-F238E27FC236}">
                  <a16:creationId xmlns:a16="http://schemas.microsoft.com/office/drawing/2014/main" id="{7B106935-F509-AB46-9B2F-CEC39B85A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136947"/>
              <a:ext cx="1941816" cy="631607"/>
            </a:xfrm>
            <a:prstGeom prst="rect">
              <a:avLst/>
            </a:prstGeom>
          </p:spPr>
        </p:pic>
        <p:pic>
          <p:nvPicPr>
            <p:cNvPr id="15" name="Picture 15">
              <a:extLst>
                <a:ext uri="{FF2B5EF4-FFF2-40B4-BE49-F238E27FC236}">
                  <a16:creationId xmlns:a16="http://schemas.microsoft.com/office/drawing/2014/main" id="{9D5D5349-B5F3-CF4E-B914-4023D6BF4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7071" y="6069342"/>
              <a:ext cx="1941816" cy="699212"/>
            </a:xfrm>
            <a:prstGeom prst="rect">
              <a:avLst/>
            </a:prstGeom>
          </p:spPr>
        </p:pic>
      </p:grpSp>
    </p:spTree>
    <p:extLst>
      <p:ext uri="{BB962C8B-B14F-4D97-AF65-F5344CB8AC3E}">
        <p14:creationId xmlns:p14="http://schemas.microsoft.com/office/powerpoint/2010/main" val="2415056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49147" y="355428"/>
            <a:ext cx="5723590" cy="1679421"/>
          </a:xfrm>
        </p:spPr>
        <p:txBody>
          <a:bodyPr>
            <a:normAutofit fontScale="90000"/>
          </a:bodyPr>
          <a:lstStyle/>
          <a:p>
            <a:pPr algn="ctr"/>
            <a:r>
              <a:rPr lang="en-GB" sz="5400" b="1" dirty="0">
                <a:effectLst/>
                <a:latin typeface="+mn-lt"/>
                <a:ea typeface="Calibri" panose="020F0502020204030204" pitchFamily="34" charset="0"/>
                <a:cs typeface="Calibri" panose="020F0502020204030204" pitchFamily="34" charset="0"/>
              </a:rPr>
              <a:t>Murray Bartram</a:t>
            </a:r>
            <a:br>
              <a:rPr lang="en-GB" sz="4000" b="1" dirty="0">
                <a:effectLst/>
                <a:latin typeface="+mn-lt"/>
                <a:ea typeface="Calibri" panose="020F0502020204030204" pitchFamily="34" charset="0"/>
                <a:cs typeface="Calibri" panose="020F0502020204030204" pitchFamily="34" charset="0"/>
              </a:rPr>
            </a:br>
            <a:r>
              <a:rPr lang="en-GB" sz="2800" b="1" dirty="0">
                <a:effectLst/>
                <a:latin typeface="+mn-lt"/>
                <a:ea typeface="Calibri" panose="020F0502020204030204" pitchFamily="34" charset="0"/>
                <a:cs typeface="Calibri" panose="020F0502020204030204" pitchFamily="34" charset="0"/>
              </a:rPr>
              <a:t>Recreational Athlete</a:t>
            </a:r>
            <a:br>
              <a:rPr lang="en-GB" sz="2800" b="1" dirty="0">
                <a:effectLst/>
                <a:latin typeface="+mn-lt"/>
                <a:ea typeface="Calibri" panose="020F0502020204030204" pitchFamily="34" charset="0"/>
                <a:cs typeface="Calibri" panose="020F0502020204030204" pitchFamily="34" charset="0"/>
              </a:rPr>
            </a:br>
            <a:r>
              <a:rPr lang="en-GB" sz="2800" b="1" dirty="0">
                <a:effectLst/>
                <a:latin typeface="+mn-lt"/>
                <a:ea typeface="Calibri" panose="020F0502020204030204" pitchFamily="34" charset="0"/>
                <a:cs typeface="Calibri" panose="020F0502020204030204" pitchFamily="34" charset="0"/>
              </a:rPr>
              <a:t>International Representative Athlete</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pic>
        <p:nvPicPr>
          <p:cNvPr id="6" name="Picture 5">
            <a:extLst>
              <a:ext uri="{FF2B5EF4-FFF2-40B4-BE49-F238E27FC236}">
                <a16:creationId xmlns:a16="http://schemas.microsoft.com/office/drawing/2014/main" id="{38F20B37-31CA-4F30-ACB1-56318F89634F}"/>
              </a:ext>
            </a:extLst>
          </p:cNvPr>
          <p:cNvPicPr>
            <a:picLocks noChangeAspect="1"/>
          </p:cNvPicPr>
          <p:nvPr/>
        </p:nvPicPr>
        <p:blipFill rotWithShape="1">
          <a:blip r:embed="rId3"/>
          <a:srcRect l="18705" t="18275" r="26626" b="15663"/>
          <a:stretch/>
        </p:blipFill>
        <p:spPr>
          <a:xfrm>
            <a:off x="2763397" y="1972019"/>
            <a:ext cx="6665205" cy="4530553"/>
          </a:xfrm>
          <a:prstGeom prst="rect">
            <a:avLst/>
          </a:prstGeom>
        </p:spPr>
      </p:pic>
    </p:spTree>
    <p:extLst>
      <p:ext uri="{BB962C8B-B14F-4D97-AF65-F5344CB8AC3E}">
        <p14:creationId xmlns:p14="http://schemas.microsoft.com/office/powerpoint/2010/main" val="3196388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2382531"/>
            <a:ext cx="12049433" cy="1679421"/>
          </a:xfrm>
        </p:spPr>
        <p:txBody>
          <a:bodyPr>
            <a:normAutofit fontScale="90000"/>
          </a:bodyPr>
          <a:lstStyle/>
          <a:p>
            <a:pPr algn="ctr"/>
            <a:r>
              <a:rPr lang="en-GB" sz="4000" b="1" dirty="0">
                <a:effectLst/>
                <a:latin typeface="+mn-lt"/>
                <a:ea typeface="Calibri" panose="020F0502020204030204" pitchFamily="34" charset="0"/>
                <a:cs typeface="Calibri" panose="020F0502020204030204" pitchFamily="34" charset="0"/>
              </a:rPr>
              <a:t>Margaret &amp; Allan Gregson </a:t>
            </a:r>
            <a:br>
              <a:rPr lang="en-GB" sz="4000" b="1" dirty="0">
                <a:effectLst/>
                <a:latin typeface="+mn-lt"/>
                <a:ea typeface="Calibri" panose="020F0502020204030204" pitchFamily="34" charset="0"/>
                <a:cs typeface="Calibri" panose="020F0502020204030204" pitchFamily="34" charset="0"/>
              </a:rPr>
            </a:br>
            <a:r>
              <a:rPr lang="en-GB" sz="4000" b="1" dirty="0">
                <a:effectLst/>
                <a:latin typeface="+mn-lt"/>
                <a:ea typeface="Calibri" panose="020F0502020204030204" pitchFamily="34" charset="0"/>
                <a:cs typeface="Calibri" panose="020F0502020204030204" pitchFamily="34" charset="0"/>
              </a:rPr>
              <a:t>Encouragement Award</a:t>
            </a:r>
            <a:br>
              <a:rPr lang="en-GB" sz="4000" b="1" dirty="0">
                <a:effectLst/>
                <a:latin typeface="+mn-lt"/>
                <a:ea typeface="Calibri" panose="020F0502020204030204" pitchFamily="34" charset="0"/>
                <a:cs typeface="Calibri" panose="020F0502020204030204" pitchFamily="34" charset="0"/>
              </a:rPr>
            </a:br>
            <a:r>
              <a:rPr lang="en-GB" sz="4000" b="1" dirty="0">
                <a:effectLst/>
                <a:latin typeface="+mn-lt"/>
                <a:ea typeface="Calibri" panose="020F0502020204030204" pitchFamily="34" charset="0"/>
                <a:cs typeface="Calibri" panose="020F0502020204030204" pitchFamily="34" charset="0"/>
              </a:rPr>
              <a:t>Swimming</a:t>
            </a:r>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3" name="TextBox 2">
            <a:extLst>
              <a:ext uri="{FF2B5EF4-FFF2-40B4-BE49-F238E27FC236}">
                <a16:creationId xmlns:a16="http://schemas.microsoft.com/office/drawing/2014/main" id="{D539C23E-FF23-48B8-81B1-E7E6E52EE870}"/>
              </a:ext>
            </a:extLst>
          </p:cNvPr>
          <p:cNvSpPr txBox="1"/>
          <p:nvPr/>
        </p:nvSpPr>
        <p:spPr>
          <a:xfrm>
            <a:off x="4328326" y="4303054"/>
            <a:ext cx="4705564" cy="369332"/>
          </a:xfrm>
          <a:prstGeom prst="rect">
            <a:avLst/>
          </a:prstGeom>
          <a:noFill/>
        </p:spPr>
        <p:txBody>
          <a:bodyPr wrap="square" rtlCol="0">
            <a:spAutoFit/>
          </a:bodyPr>
          <a:lstStyle/>
          <a:p>
            <a:r>
              <a:rPr lang="en-AU" dirty="0"/>
              <a:t>Presented by Margaret Gregson</a:t>
            </a:r>
          </a:p>
        </p:txBody>
      </p:sp>
    </p:spTree>
    <p:extLst>
      <p:ext uri="{BB962C8B-B14F-4D97-AF65-F5344CB8AC3E}">
        <p14:creationId xmlns:p14="http://schemas.microsoft.com/office/powerpoint/2010/main" val="1117181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3" y="193272"/>
            <a:ext cx="6024718" cy="1679421"/>
          </a:xfrm>
        </p:spPr>
        <p:txBody>
          <a:bodyPr>
            <a:normAutofit fontScale="90000"/>
          </a:bodyPr>
          <a:lstStyle/>
          <a:p>
            <a:pPr algn="ctr"/>
            <a:r>
              <a:rPr lang="en-GB" sz="4000" b="1" dirty="0">
                <a:ea typeface="Calibri" panose="020F0502020204030204" pitchFamily="34" charset="0"/>
                <a:cs typeface="Calibri" panose="020F0502020204030204" pitchFamily="34" charset="0"/>
              </a:rPr>
              <a:t>Margaret &amp; Allan Gregson Encouragement Awards</a:t>
            </a:r>
            <a:br>
              <a:rPr lang="en-GB" sz="4000" b="1" dirty="0">
                <a:ea typeface="Calibri" panose="020F0502020204030204" pitchFamily="34" charset="0"/>
                <a:cs typeface="Calibri" panose="020F0502020204030204" pitchFamily="34" charset="0"/>
              </a:rPr>
            </a:br>
            <a:r>
              <a:rPr lang="en-GB" sz="4000" b="1" dirty="0">
                <a:ea typeface="Calibri" panose="020F0502020204030204" pitchFamily="34" charset="0"/>
                <a:cs typeface="Calibri" panose="020F0502020204030204" pitchFamily="34" charset="0"/>
              </a:rPr>
              <a:t>Swimming</a:t>
            </a:r>
            <a:br>
              <a:rPr lang="en-GB" sz="4000" b="1" dirty="0">
                <a:ea typeface="Calibri" panose="020F0502020204030204" pitchFamily="34" charset="0"/>
                <a:cs typeface="Calibri" panose="020F0502020204030204" pitchFamily="34" charset="0"/>
              </a:rPr>
            </a:br>
            <a:r>
              <a:rPr lang="en-GB" sz="4000" b="1" dirty="0">
                <a:ea typeface="Calibri" panose="020F0502020204030204" pitchFamily="34" charset="0"/>
                <a:cs typeface="Calibri" panose="020F0502020204030204" pitchFamily="34" charset="0"/>
              </a:rPr>
              <a:t>Female</a:t>
            </a:r>
            <a:br>
              <a:rPr lang="en-AU" sz="1800" dirty="0">
                <a:latin typeface="Calibri" panose="020F0502020204030204" pitchFamily="34" charset="0"/>
                <a:ea typeface="Calibri" panose="020F0502020204030204" pitchFamily="34" charset="0"/>
                <a:cs typeface="Calibri" panose="020F0502020204030204" pitchFamily="34" charset="0"/>
              </a:rPr>
            </a:b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847CB5E0-8603-4C8D-84D2-5009C2E7DF5A}"/>
              </a:ext>
            </a:extLst>
          </p:cNvPr>
          <p:cNvSpPr txBox="1"/>
          <p:nvPr/>
        </p:nvSpPr>
        <p:spPr>
          <a:xfrm>
            <a:off x="817652" y="2518487"/>
            <a:ext cx="6092926" cy="707886"/>
          </a:xfrm>
          <a:prstGeom prst="rect">
            <a:avLst/>
          </a:prstGeom>
          <a:noFill/>
        </p:spPr>
        <p:txBody>
          <a:bodyPr wrap="square">
            <a:spAutoFit/>
          </a:bodyPr>
          <a:lstStyle/>
          <a:p>
            <a:r>
              <a:rPr lang="en-AU" sz="4000" b="1" dirty="0">
                <a:cs typeface="Calibri" panose="020F0502020204030204" pitchFamily="34" charset="0"/>
              </a:rPr>
              <a:t>Victoria Robinson</a:t>
            </a:r>
          </a:p>
        </p:txBody>
      </p:sp>
      <p:pic>
        <p:nvPicPr>
          <p:cNvPr id="6" name="Picture 5" descr="A young girl wearing a hat&#10;&#10;Description automatically generated">
            <a:extLst>
              <a:ext uri="{FF2B5EF4-FFF2-40B4-BE49-F238E27FC236}">
                <a16:creationId xmlns:a16="http://schemas.microsoft.com/office/drawing/2014/main" id="{13934D52-A877-488C-B53A-92A01B3B2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4909" y="1067084"/>
            <a:ext cx="3426219" cy="4568292"/>
          </a:xfrm>
          <a:prstGeom prst="rect">
            <a:avLst/>
          </a:prstGeom>
        </p:spPr>
      </p:pic>
    </p:spTree>
    <p:extLst>
      <p:ext uri="{BB962C8B-B14F-4D97-AF65-F5344CB8AC3E}">
        <p14:creationId xmlns:p14="http://schemas.microsoft.com/office/powerpoint/2010/main" val="2155624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3" y="193272"/>
            <a:ext cx="6024718" cy="1679421"/>
          </a:xfrm>
        </p:spPr>
        <p:txBody>
          <a:bodyPr>
            <a:normAutofit fontScale="90000"/>
          </a:bodyPr>
          <a:lstStyle/>
          <a:p>
            <a:pPr algn="ctr"/>
            <a:r>
              <a:rPr lang="en-GB" sz="4000" b="1" dirty="0">
                <a:ea typeface="Calibri" panose="020F0502020204030204" pitchFamily="34" charset="0"/>
                <a:cs typeface="Calibri" panose="020F0502020204030204" pitchFamily="34" charset="0"/>
              </a:rPr>
              <a:t>Margaret &amp; Allan Gregson Encouragement Awards</a:t>
            </a:r>
            <a:br>
              <a:rPr lang="en-GB" sz="4000" b="1" dirty="0">
                <a:ea typeface="Calibri" panose="020F0502020204030204" pitchFamily="34" charset="0"/>
                <a:cs typeface="Calibri" panose="020F0502020204030204" pitchFamily="34" charset="0"/>
              </a:rPr>
            </a:br>
            <a:r>
              <a:rPr lang="en-GB" sz="4000" b="1" dirty="0">
                <a:ea typeface="Calibri" panose="020F0502020204030204" pitchFamily="34" charset="0"/>
                <a:cs typeface="Calibri" panose="020F0502020204030204" pitchFamily="34" charset="0"/>
              </a:rPr>
              <a:t>Swimming</a:t>
            </a:r>
            <a:br>
              <a:rPr lang="en-GB" sz="4000" b="1" dirty="0">
                <a:ea typeface="Calibri" panose="020F0502020204030204" pitchFamily="34" charset="0"/>
                <a:cs typeface="Calibri" panose="020F0502020204030204" pitchFamily="34" charset="0"/>
              </a:rPr>
            </a:br>
            <a:r>
              <a:rPr lang="en-GB" sz="4000" b="1" dirty="0">
                <a:ea typeface="Calibri" panose="020F0502020204030204" pitchFamily="34" charset="0"/>
                <a:cs typeface="Calibri" panose="020F0502020204030204" pitchFamily="34" charset="0"/>
              </a:rPr>
              <a:t>Female</a:t>
            </a:r>
            <a:br>
              <a:rPr lang="en-AU" sz="1800" dirty="0">
                <a:latin typeface="Calibri" panose="020F0502020204030204" pitchFamily="34" charset="0"/>
                <a:ea typeface="Calibri" panose="020F0502020204030204" pitchFamily="34" charset="0"/>
                <a:cs typeface="Calibri" panose="020F0502020204030204" pitchFamily="34" charset="0"/>
              </a:rPr>
            </a:b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847CB5E0-8603-4C8D-84D2-5009C2E7DF5A}"/>
              </a:ext>
            </a:extLst>
          </p:cNvPr>
          <p:cNvSpPr txBox="1"/>
          <p:nvPr/>
        </p:nvSpPr>
        <p:spPr>
          <a:xfrm>
            <a:off x="817652" y="2518487"/>
            <a:ext cx="6092926" cy="707886"/>
          </a:xfrm>
          <a:prstGeom prst="rect">
            <a:avLst/>
          </a:prstGeom>
          <a:noFill/>
        </p:spPr>
        <p:txBody>
          <a:bodyPr wrap="square">
            <a:spAutoFit/>
          </a:bodyPr>
          <a:lstStyle/>
          <a:p>
            <a:r>
              <a:rPr lang="en-AU" sz="4000" b="1" dirty="0">
                <a:cs typeface="Calibri" panose="020F0502020204030204" pitchFamily="34" charset="0"/>
              </a:rPr>
              <a:t>Ali Green</a:t>
            </a:r>
            <a:endParaRPr lang="en-US" sz="4000" b="1" dirty="0"/>
          </a:p>
        </p:txBody>
      </p:sp>
      <p:pic>
        <p:nvPicPr>
          <p:cNvPr id="7" name="Picture 6">
            <a:extLst>
              <a:ext uri="{FF2B5EF4-FFF2-40B4-BE49-F238E27FC236}">
                <a16:creationId xmlns:a16="http://schemas.microsoft.com/office/drawing/2014/main" id="{D641051C-B720-422E-BDA0-3A490E7D9C29}"/>
              </a:ext>
            </a:extLst>
          </p:cNvPr>
          <p:cNvPicPr>
            <a:picLocks noChangeAspect="1"/>
          </p:cNvPicPr>
          <p:nvPr/>
        </p:nvPicPr>
        <p:blipFill rotWithShape="1">
          <a:blip r:embed="rId3"/>
          <a:srcRect l="56788" t="27092" r="14732" b="6782"/>
          <a:stretch/>
        </p:blipFill>
        <p:spPr>
          <a:xfrm>
            <a:off x="5424616" y="1556594"/>
            <a:ext cx="3472249" cy="4534930"/>
          </a:xfrm>
          <a:prstGeom prst="rect">
            <a:avLst/>
          </a:prstGeom>
        </p:spPr>
      </p:pic>
    </p:spTree>
    <p:extLst>
      <p:ext uri="{BB962C8B-B14F-4D97-AF65-F5344CB8AC3E}">
        <p14:creationId xmlns:p14="http://schemas.microsoft.com/office/powerpoint/2010/main" val="4116036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fontScale="90000"/>
          </a:bodyPr>
          <a:lstStyle/>
          <a:p>
            <a:pPr algn="ctr"/>
            <a:r>
              <a:rPr lang="en-GB" sz="4000" b="1" dirty="0">
                <a:ea typeface="Calibri" panose="020F0502020204030204" pitchFamily="34" charset="0"/>
                <a:cs typeface="Calibri" panose="020F0502020204030204" pitchFamily="34" charset="0"/>
              </a:rPr>
              <a:t>Margaret &amp; Allan Gregson Encouragement Awards</a:t>
            </a:r>
            <a:br>
              <a:rPr lang="en-GB" sz="4000" b="1" dirty="0">
                <a:ea typeface="Calibri" panose="020F0502020204030204" pitchFamily="34" charset="0"/>
                <a:cs typeface="Calibri" panose="020F0502020204030204" pitchFamily="34" charset="0"/>
              </a:rPr>
            </a:br>
            <a:r>
              <a:rPr lang="en-GB" sz="4000" b="1" dirty="0">
                <a:ea typeface="Calibri" panose="020F0502020204030204" pitchFamily="34" charset="0"/>
                <a:cs typeface="Calibri" panose="020F0502020204030204" pitchFamily="34" charset="0"/>
              </a:rPr>
              <a:t>Athletics </a:t>
            </a:r>
            <a:r>
              <a:rPr lang="en-GB" sz="1800" dirty="0">
                <a:latin typeface="Calibri" panose="020F0502020204030204" pitchFamily="34" charset="0"/>
                <a:ea typeface="Calibri" panose="020F0502020204030204" pitchFamily="34" charset="0"/>
                <a:cs typeface="Calibri" panose="020F0502020204030204" pitchFamily="34" charset="0"/>
              </a:rPr>
              <a:t>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6" name="TextBox 5">
            <a:extLst>
              <a:ext uri="{FF2B5EF4-FFF2-40B4-BE49-F238E27FC236}">
                <a16:creationId xmlns:a16="http://schemas.microsoft.com/office/drawing/2014/main" id="{6B666938-C0E2-44A4-BF8C-3B1D0C1A197E}"/>
              </a:ext>
            </a:extLst>
          </p:cNvPr>
          <p:cNvSpPr txBox="1"/>
          <p:nvPr/>
        </p:nvSpPr>
        <p:spPr>
          <a:xfrm>
            <a:off x="3743218" y="4487720"/>
            <a:ext cx="4705564" cy="369332"/>
          </a:xfrm>
          <a:prstGeom prst="rect">
            <a:avLst/>
          </a:prstGeom>
          <a:noFill/>
        </p:spPr>
        <p:txBody>
          <a:bodyPr wrap="square" rtlCol="0">
            <a:spAutoFit/>
          </a:bodyPr>
          <a:lstStyle/>
          <a:p>
            <a:r>
              <a:rPr lang="en-AU" dirty="0"/>
              <a:t>Presented by Margaret Gregson</a:t>
            </a:r>
          </a:p>
        </p:txBody>
      </p:sp>
    </p:spTree>
    <p:extLst>
      <p:ext uri="{BB962C8B-B14F-4D97-AF65-F5344CB8AC3E}">
        <p14:creationId xmlns:p14="http://schemas.microsoft.com/office/powerpoint/2010/main" val="34596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fontScale="90000"/>
          </a:bodyPr>
          <a:lstStyle/>
          <a:p>
            <a:pPr algn="ctr"/>
            <a:r>
              <a:rPr lang="en-GB" sz="4000" b="1">
                <a:ea typeface="Calibri" panose="020F0502020204030204" pitchFamily="34" charset="0"/>
                <a:cs typeface="Calibri" panose="020F0502020204030204" pitchFamily="34" charset="0"/>
              </a:rPr>
              <a:t>Margaret &amp; Allan Gregson Encouragement Awards</a:t>
            </a:r>
            <a:br>
              <a:rPr lang="en-GB" sz="4000" b="1">
                <a:ea typeface="Calibri" panose="020F0502020204030204" pitchFamily="34" charset="0"/>
                <a:cs typeface="Calibri" panose="020F0502020204030204" pitchFamily="34" charset="0"/>
              </a:rPr>
            </a:br>
            <a:r>
              <a:rPr lang="en-GB" sz="4000" b="1">
                <a:ea typeface="Calibri" panose="020F0502020204030204" pitchFamily="34" charset="0"/>
                <a:cs typeface="Calibri" panose="020F0502020204030204" pitchFamily="34" charset="0"/>
              </a:rPr>
              <a:t>Athletics</a:t>
            </a:r>
            <a:br>
              <a:rPr lang="en-GB" sz="4000" b="1">
                <a:ea typeface="Calibri" panose="020F0502020204030204" pitchFamily="34" charset="0"/>
                <a:cs typeface="Calibri" panose="020F0502020204030204" pitchFamily="34" charset="0"/>
              </a:rPr>
            </a:br>
            <a:r>
              <a:rPr lang="en-GB" sz="4000" b="1">
                <a:ea typeface="Calibri" panose="020F0502020204030204" pitchFamily="34" charset="0"/>
                <a:cs typeface="Calibri" panose="020F0502020204030204" pitchFamily="34" charset="0"/>
              </a:rPr>
              <a:t>Male</a:t>
            </a:r>
            <a:br>
              <a:rPr lang="en-AU" sz="1800">
                <a:latin typeface="Calibri" panose="020F0502020204030204" pitchFamily="34" charset="0"/>
                <a:ea typeface="Calibri" panose="020F0502020204030204" pitchFamily="34" charset="0"/>
                <a:cs typeface="Calibri" panose="020F0502020204030204" pitchFamily="34" charset="0"/>
              </a:rPr>
            </a:b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AFAE4104-4693-4863-B56C-0364A42E6681}"/>
              </a:ext>
            </a:extLst>
          </p:cNvPr>
          <p:cNvSpPr txBox="1"/>
          <p:nvPr/>
        </p:nvSpPr>
        <p:spPr>
          <a:xfrm>
            <a:off x="766280" y="2497780"/>
            <a:ext cx="6092926" cy="707886"/>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Jackson Love</a:t>
            </a:r>
            <a:endParaRPr lang="en-US" sz="4000" b="1" dirty="0"/>
          </a:p>
        </p:txBody>
      </p:sp>
      <p:pic>
        <p:nvPicPr>
          <p:cNvPr id="7" name="Picture 6" descr="A person running on a track&#10;&#10;Description automatically generated with medium confidence">
            <a:extLst>
              <a:ext uri="{FF2B5EF4-FFF2-40B4-BE49-F238E27FC236}">
                <a16:creationId xmlns:a16="http://schemas.microsoft.com/office/drawing/2014/main" id="{DC9E320C-E049-489C-9D0B-4B9358B72989}"/>
              </a:ext>
            </a:extLst>
          </p:cNvPr>
          <p:cNvPicPr>
            <a:picLocks noChangeAspect="1"/>
          </p:cNvPicPr>
          <p:nvPr/>
        </p:nvPicPr>
        <p:blipFill rotWithShape="1">
          <a:blip r:embed="rId3">
            <a:extLst>
              <a:ext uri="{28A0092B-C50C-407E-A947-70E740481C1C}">
                <a14:useLocalDpi xmlns:a14="http://schemas.microsoft.com/office/drawing/2010/main" val="0"/>
              </a:ext>
            </a:extLst>
          </a:blip>
          <a:srcRect l="21874" t="1004" r="35477" b="8227"/>
          <a:stretch/>
        </p:blipFill>
        <p:spPr>
          <a:xfrm>
            <a:off x="5846492" y="1348250"/>
            <a:ext cx="3249827" cy="4608169"/>
          </a:xfrm>
          <a:prstGeom prst="rect">
            <a:avLst/>
          </a:prstGeom>
        </p:spPr>
      </p:pic>
    </p:spTree>
    <p:extLst>
      <p:ext uri="{BB962C8B-B14F-4D97-AF65-F5344CB8AC3E}">
        <p14:creationId xmlns:p14="http://schemas.microsoft.com/office/powerpoint/2010/main" val="3131020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fontScale="90000"/>
          </a:bodyPr>
          <a:lstStyle/>
          <a:p>
            <a:pPr algn="ctr"/>
            <a:r>
              <a:rPr lang="en-GB" sz="4000" b="1" dirty="0">
                <a:ea typeface="Calibri" panose="020F0502020204030204" pitchFamily="34" charset="0"/>
                <a:cs typeface="Calibri" panose="020F0502020204030204" pitchFamily="34" charset="0"/>
              </a:rPr>
              <a:t>Margaret &amp; Allan Gregson Encouragement Awards</a:t>
            </a:r>
            <a:br>
              <a:rPr lang="en-GB" sz="4000" b="1" dirty="0">
                <a:ea typeface="Calibri" panose="020F0502020204030204" pitchFamily="34" charset="0"/>
                <a:cs typeface="Calibri" panose="020F0502020204030204" pitchFamily="34" charset="0"/>
              </a:rPr>
            </a:br>
            <a:r>
              <a:rPr lang="en-GB" sz="4000" b="1" dirty="0">
                <a:ea typeface="Calibri" panose="020F0502020204030204" pitchFamily="34" charset="0"/>
                <a:cs typeface="Calibri" panose="020F0502020204030204" pitchFamily="34" charset="0"/>
              </a:rPr>
              <a:t>Athletics</a:t>
            </a:r>
            <a:br>
              <a:rPr lang="en-GB" sz="4000" b="1" dirty="0">
                <a:ea typeface="Calibri" panose="020F0502020204030204" pitchFamily="34" charset="0"/>
                <a:cs typeface="Calibri" panose="020F0502020204030204" pitchFamily="34" charset="0"/>
              </a:rPr>
            </a:br>
            <a:r>
              <a:rPr lang="en-GB" sz="4000" b="1" dirty="0">
                <a:ea typeface="Calibri" panose="020F0502020204030204" pitchFamily="34" charset="0"/>
                <a:cs typeface="Calibri" panose="020F0502020204030204" pitchFamily="34" charset="0"/>
              </a:rPr>
              <a:t>Female</a:t>
            </a:r>
            <a:br>
              <a:rPr lang="en-AU" sz="1800" dirty="0">
                <a:latin typeface="Calibri" panose="020F0502020204030204" pitchFamily="34" charset="0"/>
                <a:ea typeface="Calibri" panose="020F0502020204030204" pitchFamily="34" charset="0"/>
                <a:cs typeface="Calibri" panose="020F0502020204030204" pitchFamily="34" charset="0"/>
              </a:rPr>
            </a:b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1B13E3DE-38D0-43C2-8A29-AF7FDE5D8AD0}"/>
              </a:ext>
            </a:extLst>
          </p:cNvPr>
          <p:cNvSpPr txBox="1"/>
          <p:nvPr/>
        </p:nvSpPr>
        <p:spPr>
          <a:xfrm>
            <a:off x="756006" y="2497780"/>
            <a:ext cx="6092926" cy="707886"/>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Abbie Peet</a:t>
            </a:r>
          </a:p>
        </p:txBody>
      </p:sp>
      <p:pic>
        <p:nvPicPr>
          <p:cNvPr id="6" name="Picture 5" descr="A person running on a field&#10;&#10;Description automatically generated with medium confidence">
            <a:extLst>
              <a:ext uri="{FF2B5EF4-FFF2-40B4-BE49-F238E27FC236}">
                <a16:creationId xmlns:a16="http://schemas.microsoft.com/office/drawing/2014/main" id="{3EC4897C-C16D-4B36-864E-AFC006C02A09}"/>
              </a:ext>
            </a:extLst>
          </p:cNvPr>
          <p:cNvPicPr>
            <a:picLocks noChangeAspect="1"/>
          </p:cNvPicPr>
          <p:nvPr/>
        </p:nvPicPr>
        <p:blipFill rotWithShape="1">
          <a:blip r:embed="rId3">
            <a:extLst>
              <a:ext uri="{28A0092B-C50C-407E-A947-70E740481C1C}">
                <a14:useLocalDpi xmlns:a14="http://schemas.microsoft.com/office/drawing/2010/main" val="0"/>
              </a:ext>
            </a:extLst>
          </a:blip>
          <a:srcRect l="20041" t="7196"/>
          <a:stretch/>
        </p:blipFill>
        <p:spPr>
          <a:xfrm>
            <a:off x="4127740" y="1548114"/>
            <a:ext cx="5442383" cy="4208442"/>
          </a:xfrm>
          <a:prstGeom prst="rect">
            <a:avLst/>
          </a:prstGeom>
        </p:spPr>
      </p:pic>
    </p:spTree>
    <p:extLst>
      <p:ext uri="{BB962C8B-B14F-4D97-AF65-F5344CB8AC3E}">
        <p14:creationId xmlns:p14="http://schemas.microsoft.com/office/powerpoint/2010/main" val="1653356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2870187" y="137041"/>
            <a:ext cx="10288157" cy="1677629"/>
          </a:xfrm>
        </p:spPr>
        <p:txBody>
          <a:bodyPr>
            <a:normAutofit/>
          </a:bodyPr>
          <a:lstStyle/>
          <a:p>
            <a:r>
              <a:rPr lang="en-GB" sz="3200" b="1" dirty="0"/>
              <a:t>Agenda</a:t>
            </a:r>
            <a:endParaRPr lang="en-US" sz="3200" b="1" dirty="0"/>
          </a:p>
        </p:txBody>
      </p:sp>
      <p:sp>
        <p:nvSpPr>
          <p:cNvPr id="8" name="Title 7">
            <a:extLst>
              <a:ext uri="{FF2B5EF4-FFF2-40B4-BE49-F238E27FC236}">
                <a16:creationId xmlns:a16="http://schemas.microsoft.com/office/drawing/2014/main" id="{42EF4861-5EE2-4933-A27E-171D36DD9F0B}"/>
              </a:ext>
            </a:extLst>
          </p:cNvPr>
          <p:cNvSpPr>
            <a:spLocks noGrp="1"/>
          </p:cNvSpPr>
          <p:nvPr>
            <p:ph type="ctrTitle"/>
          </p:nvPr>
        </p:nvSpPr>
        <p:spPr>
          <a:xfrm>
            <a:off x="2489812" y="5211698"/>
            <a:ext cx="7766936" cy="1646302"/>
          </a:xfrm>
        </p:spPr>
        <p:txBody>
          <a:bodyPr/>
          <a:lstStyle/>
          <a:p>
            <a:pPr algn="l"/>
            <a:r>
              <a:rPr lang="en-US" sz="1400" b="1" dirty="0">
                <a:solidFill>
                  <a:schemeClr val="tx1"/>
                </a:solidFill>
              </a:rPr>
              <a:t>ANNUAL GENERAL MEETING</a:t>
            </a:r>
            <a:br>
              <a:rPr lang="en-US" sz="1400" dirty="0">
                <a:solidFill>
                  <a:schemeClr val="tx1"/>
                </a:solidFill>
              </a:rPr>
            </a:br>
            <a:r>
              <a:rPr lang="en-US" sz="1400" dirty="0">
                <a:solidFill>
                  <a:schemeClr val="tx1"/>
                </a:solidFill>
              </a:rPr>
              <a:t>13th August 2021</a:t>
            </a:r>
            <a:br>
              <a:rPr lang="en-US" sz="1400" dirty="0">
                <a:solidFill>
                  <a:schemeClr val="tx1"/>
                </a:solidFill>
              </a:rPr>
            </a:br>
            <a:r>
              <a:rPr lang="en-US" sz="1400" dirty="0">
                <a:solidFill>
                  <a:schemeClr val="tx1"/>
                </a:solidFill>
              </a:rPr>
              <a:t>1. Opening and Welcome</a:t>
            </a:r>
            <a:br>
              <a:rPr lang="en-US" sz="1400" dirty="0">
                <a:solidFill>
                  <a:schemeClr val="tx1"/>
                </a:solidFill>
              </a:rPr>
            </a:br>
            <a:r>
              <a:rPr lang="en-US" sz="1400" dirty="0">
                <a:solidFill>
                  <a:schemeClr val="tx1"/>
                </a:solidFill>
              </a:rPr>
              <a:t>2. Apologies</a:t>
            </a:r>
            <a:br>
              <a:rPr lang="en-US" sz="1400" dirty="0">
                <a:solidFill>
                  <a:schemeClr val="tx1"/>
                </a:solidFill>
              </a:rPr>
            </a:br>
            <a:r>
              <a:rPr lang="en-US" sz="1400" dirty="0">
                <a:solidFill>
                  <a:schemeClr val="tx1"/>
                </a:solidFill>
              </a:rPr>
              <a:t>3. Minutes of the Previous Annual General Meeting held 18</a:t>
            </a:r>
            <a:r>
              <a:rPr lang="en-US" sz="1400" baseline="30000" dirty="0">
                <a:solidFill>
                  <a:schemeClr val="tx1"/>
                </a:solidFill>
              </a:rPr>
              <a:t>th</a:t>
            </a:r>
            <a:r>
              <a:rPr lang="en-US" sz="1400" dirty="0">
                <a:solidFill>
                  <a:schemeClr val="tx1"/>
                </a:solidFill>
              </a:rPr>
              <a:t> September 2020</a:t>
            </a:r>
            <a:br>
              <a:rPr lang="en-US" sz="1400" dirty="0">
                <a:solidFill>
                  <a:schemeClr val="tx1"/>
                </a:solidFill>
              </a:rPr>
            </a:br>
            <a:r>
              <a:rPr lang="en-US" sz="1400" dirty="0">
                <a:solidFill>
                  <a:schemeClr val="tx1"/>
                </a:solidFill>
              </a:rPr>
              <a:t>4. Adoption of Annual Report</a:t>
            </a:r>
            <a:br>
              <a:rPr lang="en-US" sz="1400" dirty="0">
                <a:solidFill>
                  <a:schemeClr val="tx1"/>
                </a:solidFill>
              </a:rPr>
            </a:br>
            <a:r>
              <a:rPr lang="en-US" sz="1400" dirty="0">
                <a:solidFill>
                  <a:schemeClr val="tx1"/>
                </a:solidFill>
              </a:rPr>
              <a:t>5. Adoption of the Financial Statement</a:t>
            </a:r>
            <a:br>
              <a:rPr lang="en-US" sz="1400" dirty="0">
                <a:solidFill>
                  <a:schemeClr val="tx1"/>
                </a:solidFill>
              </a:rPr>
            </a:br>
            <a:r>
              <a:rPr lang="en-US" sz="1400" dirty="0">
                <a:solidFill>
                  <a:schemeClr val="tx1"/>
                </a:solidFill>
              </a:rPr>
              <a:t>6. Election of Office Bearers</a:t>
            </a:r>
            <a:br>
              <a:rPr lang="en-US" sz="1400" dirty="0">
                <a:solidFill>
                  <a:schemeClr val="tx1"/>
                </a:solidFill>
              </a:rPr>
            </a:br>
            <a:r>
              <a:rPr lang="en-US" sz="1400" dirty="0">
                <a:solidFill>
                  <a:schemeClr val="tx1"/>
                </a:solidFill>
              </a:rPr>
              <a:t>Vice-President – (2-year term)</a:t>
            </a:r>
            <a:br>
              <a:rPr lang="en-US" sz="1400" dirty="0">
                <a:solidFill>
                  <a:schemeClr val="tx1"/>
                </a:solidFill>
              </a:rPr>
            </a:br>
            <a:r>
              <a:rPr lang="en-US" sz="1400" dirty="0">
                <a:solidFill>
                  <a:schemeClr val="tx1"/>
                </a:solidFill>
              </a:rPr>
              <a:t>Secretary – (2-year term)</a:t>
            </a:r>
            <a:br>
              <a:rPr lang="en-US" sz="1400" dirty="0">
                <a:solidFill>
                  <a:schemeClr val="tx1"/>
                </a:solidFill>
              </a:rPr>
            </a:br>
            <a:r>
              <a:rPr lang="en-US" sz="1400" dirty="0">
                <a:solidFill>
                  <a:schemeClr val="tx1"/>
                </a:solidFill>
              </a:rPr>
              <a:t>Ordinary Member – 3 Positions (1-year term)</a:t>
            </a:r>
            <a:br>
              <a:rPr lang="en-US" sz="1400" dirty="0">
                <a:solidFill>
                  <a:schemeClr val="tx1"/>
                </a:solidFill>
              </a:rPr>
            </a:br>
            <a:r>
              <a:rPr lang="en-US" sz="1400" dirty="0">
                <a:solidFill>
                  <a:schemeClr val="tx1"/>
                </a:solidFill>
              </a:rPr>
              <a:t>7. Close of Meeting</a:t>
            </a:r>
            <a:br>
              <a:rPr lang="en-US" sz="1400" dirty="0">
                <a:solidFill>
                  <a:schemeClr val="tx1"/>
                </a:solidFill>
              </a:rPr>
            </a:br>
            <a:br>
              <a:rPr lang="en-US" sz="1400" dirty="0">
                <a:solidFill>
                  <a:schemeClr val="tx1"/>
                </a:solidFill>
              </a:rPr>
            </a:br>
            <a:r>
              <a:rPr lang="en-US" sz="1400" b="1" dirty="0">
                <a:solidFill>
                  <a:schemeClr val="tx1"/>
                </a:solidFill>
              </a:rPr>
              <a:t>Presentation of Awards</a:t>
            </a:r>
            <a:br>
              <a:rPr lang="en-US" sz="1400" dirty="0">
                <a:solidFill>
                  <a:schemeClr val="tx1"/>
                </a:solidFill>
              </a:rPr>
            </a:br>
            <a:r>
              <a:rPr lang="en-US" sz="1400" dirty="0">
                <a:solidFill>
                  <a:schemeClr val="tx1"/>
                </a:solidFill>
              </a:rPr>
              <a:t>Margaret &amp; Allan Gregson Encouragement Awards: Presented by Margaret Gregson   </a:t>
            </a:r>
            <a:br>
              <a:rPr lang="en-US" sz="1400" dirty="0">
                <a:solidFill>
                  <a:schemeClr val="tx1"/>
                </a:solidFill>
              </a:rPr>
            </a:br>
            <a:r>
              <a:rPr lang="en-US" sz="1400" dirty="0">
                <a:solidFill>
                  <a:schemeClr val="tx1"/>
                </a:solidFill>
              </a:rPr>
              <a:t>Swimming </a:t>
            </a:r>
            <a:br>
              <a:rPr lang="en-US" sz="1400" dirty="0">
                <a:solidFill>
                  <a:schemeClr val="tx1"/>
                </a:solidFill>
              </a:rPr>
            </a:br>
            <a:r>
              <a:rPr lang="en-US" sz="1400" dirty="0">
                <a:solidFill>
                  <a:schemeClr val="tx1"/>
                </a:solidFill>
              </a:rPr>
              <a:t>Athletics</a:t>
            </a:r>
            <a:br>
              <a:rPr lang="en-US" sz="1400" dirty="0">
                <a:solidFill>
                  <a:schemeClr val="tx1"/>
                </a:solidFill>
              </a:rPr>
            </a:br>
            <a:r>
              <a:rPr lang="en-US" sz="1400" dirty="0">
                <a:solidFill>
                  <a:schemeClr val="tx1"/>
                </a:solidFill>
              </a:rPr>
              <a:t>David Campbell Encouragement Award Football: Presented by Bill Gurney</a:t>
            </a:r>
            <a:br>
              <a:rPr lang="en-US" sz="1400" dirty="0">
                <a:solidFill>
                  <a:schemeClr val="tx1"/>
                </a:solidFill>
              </a:rPr>
            </a:br>
            <a:r>
              <a:rPr lang="en-US" sz="1400" dirty="0">
                <a:solidFill>
                  <a:schemeClr val="tx1"/>
                </a:solidFill>
              </a:rPr>
              <a:t>Ian Menzies Encouragement Award Football: Presented by Ian Menzies</a:t>
            </a:r>
            <a:br>
              <a:rPr lang="en-US" sz="1400" dirty="0">
                <a:solidFill>
                  <a:schemeClr val="tx1"/>
                </a:solidFill>
              </a:rPr>
            </a:br>
            <a:r>
              <a:rPr lang="en-US" sz="1400" dirty="0">
                <a:solidFill>
                  <a:schemeClr val="tx1"/>
                </a:solidFill>
              </a:rPr>
              <a:t>Bill Gurney Encouragement Award Football: Presented by Bill Gurney</a:t>
            </a:r>
            <a:br>
              <a:rPr lang="en-US" sz="1400" dirty="0">
                <a:solidFill>
                  <a:schemeClr val="tx1"/>
                </a:solidFill>
              </a:rPr>
            </a:br>
            <a:r>
              <a:rPr lang="en-US" sz="1400" dirty="0">
                <a:solidFill>
                  <a:schemeClr val="tx1"/>
                </a:solidFill>
              </a:rPr>
              <a:t>Judy Webber Encouragement Award Various Sports: Presented by Murray Bartram</a:t>
            </a:r>
            <a:br>
              <a:rPr lang="en-US" sz="1400" dirty="0">
                <a:solidFill>
                  <a:schemeClr val="tx1"/>
                </a:solidFill>
              </a:rPr>
            </a:br>
            <a:r>
              <a:rPr lang="en-US" sz="1400" dirty="0">
                <a:solidFill>
                  <a:schemeClr val="tx1"/>
                </a:solidFill>
              </a:rPr>
              <a:t>Dawn Fraser Award for Swimming : Presented by Margaret Gregson   </a:t>
            </a:r>
            <a:br>
              <a:rPr lang="en-US" sz="1400" dirty="0">
                <a:solidFill>
                  <a:schemeClr val="tx1"/>
                </a:solidFill>
              </a:rPr>
            </a:br>
            <a:r>
              <a:rPr lang="en-US" sz="1400" dirty="0">
                <a:solidFill>
                  <a:schemeClr val="tx1"/>
                </a:solidFill>
              </a:rPr>
              <a:t>Tim Sherry Award for Athletics: Presented by Kim </a:t>
            </a:r>
            <a:r>
              <a:rPr lang="en-US" sz="1400" dirty="0" err="1">
                <a:solidFill>
                  <a:schemeClr val="tx1"/>
                </a:solidFill>
              </a:rPr>
              <a:t>Georgallis</a:t>
            </a:r>
            <a:r>
              <a:rPr lang="en-US" sz="1400" dirty="0">
                <a:solidFill>
                  <a:schemeClr val="tx1"/>
                </a:solidFill>
              </a:rPr>
              <a:t>         </a:t>
            </a:r>
            <a:br>
              <a:rPr lang="en-US" sz="1400" dirty="0">
                <a:solidFill>
                  <a:schemeClr val="tx1"/>
                </a:solidFill>
              </a:rPr>
            </a:br>
            <a:r>
              <a:rPr lang="en-US" sz="1400" dirty="0">
                <a:solidFill>
                  <a:schemeClr val="tx1"/>
                </a:solidFill>
              </a:rPr>
              <a:t>Footballer of the Year: Presented by Ian Menzies</a:t>
            </a:r>
            <a:br>
              <a:rPr lang="en-US" sz="1400" dirty="0">
                <a:solidFill>
                  <a:schemeClr val="tx1"/>
                </a:solidFill>
              </a:rPr>
            </a:br>
            <a:r>
              <a:rPr lang="en-US" sz="1400" dirty="0">
                <a:solidFill>
                  <a:schemeClr val="tx1"/>
                </a:solidFill>
              </a:rPr>
              <a:t>President’s Award: Presented by Brian Berry</a:t>
            </a:r>
            <a:br>
              <a:rPr lang="en-US" sz="1400" dirty="0">
                <a:solidFill>
                  <a:schemeClr val="tx1"/>
                </a:solidFill>
              </a:rPr>
            </a:br>
            <a:r>
              <a:rPr lang="en-US" sz="1400" dirty="0">
                <a:solidFill>
                  <a:schemeClr val="tx1"/>
                </a:solidFill>
              </a:rPr>
              <a:t>Daniel Berry Inspirational Award: Presented by Heather Berry &amp; Brian Berry </a:t>
            </a:r>
            <a:br>
              <a:rPr lang="en-US" sz="1400" dirty="0">
                <a:solidFill>
                  <a:schemeClr val="tx1"/>
                </a:solidFill>
              </a:rPr>
            </a:br>
            <a:r>
              <a:rPr lang="en-US" sz="1400" dirty="0">
                <a:solidFill>
                  <a:schemeClr val="tx1"/>
                </a:solidFill>
              </a:rPr>
              <a:t>Athlete of the Year: Presented by Kerry West    </a:t>
            </a:r>
            <a:br>
              <a:rPr lang="en-US" sz="1400" dirty="0">
                <a:solidFill>
                  <a:schemeClr val="tx1"/>
                </a:solidFill>
              </a:rPr>
            </a:br>
            <a:r>
              <a:rPr lang="en-US" sz="1400" dirty="0">
                <a:solidFill>
                  <a:schemeClr val="tx1"/>
                </a:solidFill>
              </a:rPr>
              <a:t>Community Spirit Awards: Presented by Brian Berry</a:t>
            </a:r>
            <a:br>
              <a:rPr lang="en-US" sz="1400" dirty="0">
                <a:solidFill>
                  <a:schemeClr val="tx1"/>
                </a:solidFill>
              </a:rPr>
            </a:br>
            <a:r>
              <a:rPr lang="en-US" sz="1400" dirty="0">
                <a:solidFill>
                  <a:schemeClr val="tx1"/>
                </a:solidFill>
              </a:rPr>
              <a:t>Life Membership Awards: Presented by Brian Berry</a:t>
            </a:r>
            <a:endParaRPr lang="en-AU" sz="1400" dirty="0">
              <a:solidFill>
                <a:schemeClr val="tx1"/>
              </a:solidFill>
            </a:endParaRPr>
          </a:p>
        </p:txBody>
      </p:sp>
      <p:pic>
        <p:nvPicPr>
          <p:cNvPr id="11" name="Picture 4">
            <a:extLst>
              <a:ext uri="{FF2B5EF4-FFF2-40B4-BE49-F238E27FC236}">
                <a16:creationId xmlns:a16="http://schemas.microsoft.com/office/drawing/2014/main" id="{04813C50-51A3-4D6E-9846-CBB29998D77C}"/>
              </a:ext>
            </a:extLst>
          </p:cNvPr>
          <p:cNvPicPr>
            <a:picLocks noChangeAspect="1"/>
          </p:cNvPicPr>
          <p:nvPr/>
        </p:nvPicPr>
        <p:blipFill rotWithShape="1">
          <a:blip r:embed="rId2">
            <a:extLst>
              <a:ext uri="{28A0092B-C50C-407E-A947-70E740481C1C}">
                <a14:useLocalDpi xmlns:a14="http://schemas.microsoft.com/office/drawing/2010/main" val="0"/>
              </a:ext>
            </a:extLst>
          </a:blip>
          <a:srcRect r="24465"/>
          <a:stretch/>
        </p:blipFill>
        <p:spPr>
          <a:xfrm>
            <a:off x="619183" y="4487720"/>
            <a:ext cx="1870629" cy="2095500"/>
          </a:xfrm>
          <a:prstGeom prst="rect">
            <a:avLst/>
          </a:prstGeom>
        </p:spPr>
      </p:pic>
    </p:spTree>
    <p:extLst>
      <p:ext uri="{BB962C8B-B14F-4D97-AF65-F5344CB8AC3E}">
        <p14:creationId xmlns:p14="http://schemas.microsoft.com/office/powerpoint/2010/main" val="1819134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a:bodyPr>
          <a:lstStyle/>
          <a:p>
            <a:pPr algn="ctr"/>
            <a:r>
              <a:rPr lang="en-GB" sz="4000" b="1" dirty="0">
                <a:ea typeface="Calibri" panose="020F0502020204030204" pitchFamily="34" charset="0"/>
                <a:cs typeface="Calibri" panose="020F0502020204030204" pitchFamily="34" charset="0"/>
              </a:rPr>
              <a:t>David Campbell Encouragement Award Football</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EBA61A51-1384-4426-9D30-C4EA1BF2817C}"/>
              </a:ext>
            </a:extLst>
          </p:cNvPr>
          <p:cNvSpPr txBox="1"/>
          <p:nvPr/>
        </p:nvSpPr>
        <p:spPr>
          <a:xfrm>
            <a:off x="4119937" y="4243227"/>
            <a:ext cx="4705564" cy="369332"/>
          </a:xfrm>
          <a:prstGeom prst="rect">
            <a:avLst/>
          </a:prstGeom>
          <a:noFill/>
        </p:spPr>
        <p:txBody>
          <a:bodyPr wrap="square" rtlCol="0">
            <a:spAutoFit/>
          </a:bodyPr>
          <a:lstStyle/>
          <a:p>
            <a:r>
              <a:rPr lang="en-AU" dirty="0"/>
              <a:t>Presented by Bill Gurney</a:t>
            </a:r>
          </a:p>
        </p:txBody>
      </p:sp>
    </p:spTree>
    <p:extLst>
      <p:ext uri="{BB962C8B-B14F-4D97-AF65-F5344CB8AC3E}">
        <p14:creationId xmlns:p14="http://schemas.microsoft.com/office/powerpoint/2010/main" val="426051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fontScale="90000"/>
          </a:bodyPr>
          <a:lstStyle/>
          <a:p>
            <a:pPr algn="ctr"/>
            <a:r>
              <a:rPr lang="en-GB" sz="4000" b="1" dirty="0">
                <a:ea typeface="Calibri" panose="020F0502020204030204" pitchFamily="34" charset="0"/>
                <a:cs typeface="Calibri" panose="020F0502020204030204" pitchFamily="34" charset="0"/>
              </a:rPr>
              <a:t>David Campbell Encouragement Award Football</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2CA1D74F-53F3-462C-B72B-9CB15D92AA42}"/>
              </a:ext>
            </a:extLst>
          </p:cNvPr>
          <p:cNvSpPr txBox="1"/>
          <p:nvPr/>
        </p:nvSpPr>
        <p:spPr>
          <a:xfrm>
            <a:off x="786829" y="2105561"/>
            <a:ext cx="6092926" cy="707886"/>
          </a:xfrm>
          <a:prstGeom prst="rect">
            <a:avLst/>
          </a:prstGeom>
          <a:noFill/>
        </p:spPr>
        <p:txBody>
          <a:bodyPr wrap="square">
            <a:spAutoFit/>
          </a:bodyPr>
          <a:lstStyle/>
          <a:p>
            <a:r>
              <a:rPr lang="en-AU" sz="4000" b="1" dirty="0">
                <a:ea typeface="Calibri" panose="020F0502020204030204" pitchFamily="34" charset="0"/>
                <a:cs typeface="Calibri" panose="020F0502020204030204" pitchFamily="34" charset="0"/>
              </a:rPr>
              <a:t>Nicholas Khamis</a:t>
            </a:r>
            <a:endParaRPr lang="en-US" sz="4000" b="1" dirty="0"/>
          </a:p>
        </p:txBody>
      </p:sp>
      <p:pic>
        <p:nvPicPr>
          <p:cNvPr id="8" name="Picture 7" descr="A group of people playing football&#10;&#10;Description automatically generated with medium confidence">
            <a:extLst>
              <a:ext uri="{FF2B5EF4-FFF2-40B4-BE49-F238E27FC236}">
                <a16:creationId xmlns:a16="http://schemas.microsoft.com/office/drawing/2014/main" id="{FA263143-960B-430C-B6F0-0FEFAC346F7B}"/>
              </a:ext>
            </a:extLst>
          </p:cNvPr>
          <p:cNvPicPr>
            <a:picLocks noChangeAspect="1"/>
          </p:cNvPicPr>
          <p:nvPr/>
        </p:nvPicPr>
        <p:blipFill rotWithShape="1">
          <a:blip r:embed="rId3">
            <a:extLst>
              <a:ext uri="{28A0092B-C50C-407E-A947-70E740481C1C}">
                <a14:useLocalDpi xmlns:a14="http://schemas.microsoft.com/office/drawing/2010/main" val="0"/>
              </a:ext>
            </a:extLst>
          </a:blip>
          <a:srcRect l="32844" t="929" r="29159" b="21238"/>
          <a:stretch/>
        </p:blipFill>
        <p:spPr>
          <a:xfrm>
            <a:off x="5124893" y="1341632"/>
            <a:ext cx="4401880" cy="5071782"/>
          </a:xfrm>
          <a:prstGeom prst="rect">
            <a:avLst/>
          </a:prstGeom>
        </p:spPr>
      </p:pic>
    </p:spTree>
    <p:extLst>
      <p:ext uri="{BB962C8B-B14F-4D97-AF65-F5344CB8AC3E}">
        <p14:creationId xmlns:p14="http://schemas.microsoft.com/office/powerpoint/2010/main" val="3518918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a:bodyPr>
          <a:lstStyle/>
          <a:p>
            <a:pPr algn="ctr"/>
            <a:r>
              <a:rPr lang="en-GB" sz="4000" b="1" dirty="0">
                <a:ea typeface="Calibri" panose="020F0502020204030204" pitchFamily="34" charset="0"/>
                <a:cs typeface="Calibri" panose="020F0502020204030204" pitchFamily="34" charset="0"/>
              </a:rPr>
              <a:t>Ian Menzies Encouragement Award Football</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6" name="TextBox 5">
            <a:extLst>
              <a:ext uri="{FF2B5EF4-FFF2-40B4-BE49-F238E27FC236}">
                <a16:creationId xmlns:a16="http://schemas.microsoft.com/office/drawing/2014/main" id="{EC5CC565-E73D-44B2-824F-A4A4297B52EC}"/>
              </a:ext>
            </a:extLst>
          </p:cNvPr>
          <p:cNvSpPr txBox="1"/>
          <p:nvPr/>
        </p:nvSpPr>
        <p:spPr>
          <a:xfrm>
            <a:off x="4119937" y="4243227"/>
            <a:ext cx="4705564" cy="369332"/>
          </a:xfrm>
          <a:prstGeom prst="rect">
            <a:avLst/>
          </a:prstGeom>
          <a:noFill/>
        </p:spPr>
        <p:txBody>
          <a:bodyPr wrap="square" rtlCol="0">
            <a:spAutoFit/>
          </a:bodyPr>
          <a:lstStyle/>
          <a:p>
            <a:r>
              <a:rPr lang="en-AU" dirty="0"/>
              <a:t>Presented by Ian Menzies</a:t>
            </a:r>
          </a:p>
        </p:txBody>
      </p:sp>
    </p:spTree>
    <p:extLst>
      <p:ext uri="{BB962C8B-B14F-4D97-AF65-F5344CB8AC3E}">
        <p14:creationId xmlns:p14="http://schemas.microsoft.com/office/powerpoint/2010/main" val="3236625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fontScale="90000"/>
          </a:bodyPr>
          <a:lstStyle/>
          <a:p>
            <a:pPr algn="ctr"/>
            <a:r>
              <a:rPr lang="en-GB" sz="4000" b="1" dirty="0">
                <a:ea typeface="Calibri" panose="020F0502020204030204" pitchFamily="34" charset="0"/>
                <a:cs typeface="Calibri" panose="020F0502020204030204" pitchFamily="34" charset="0"/>
              </a:rPr>
              <a:t>Ian Menzies Encouragement Award Football</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2CA1D74F-53F3-462C-B72B-9CB15D92AA42}"/>
              </a:ext>
            </a:extLst>
          </p:cNvPr>
          <p:cNvSpPr txBox="1"/>
          <p:nvPr/>
        </p:nvSpPr>
        <p:spPr>
          <a:xfrm>
            <a:off x="786829" y="2105561"/>
            <a:ext cx="6092926" cy="707886"/>
          </a:xfrm>
          <a:prstGeom prst="rect">
            <a:avLst/>
          </a:prstGeom>
          <a:noFill/>
        </p:spPr>
        <p:txBody>
          <a:bodyPr wrap="square">
            <a:spAutoFit/>
          </a:bodyPr>
          <a:lstStyle/>
          <a:p>
            <a:r>
              <a:rPr lang="en-AU" sz="4000" b="1" dirty="0">
                <a:ea typeface="Calibri" panose="020F0502020204030204" pitchFamily="34" charset="0"/>
                <a:cs typeface="Calibri" panose="020F0502020204030204" pitchFamily="34" charset="0"/>
              </a:rPr>
              <a:t>Matthew </a:t>
            </a:r>
            <a:r>
              <a:rPr lang="en-AU" sz="4000" b="1" dirty="0" err="1">
                <a:ea typeface="Calibri" panose="020F0502020204030204" pitchFamily="34" charset="0"/>
                <a:cs typeface="Calibri" panose="020F0502020204030204" pitchFamily="34" charset="0"/>
              </a:rPr>
              <a:t>Engesser</a:t>
            </a:r>
            <a:endParaRPr lang="en-US" sz="4000" b="1" dirty="0"/>
          </a:p>
        </p:txBody>
      </p:sp>
      <p:pic>
        <p:nvPicPr>
          <p:cNvPr id="6" name="Picture 5">
            <a:extLst>
              <a:ext uri="{FF2B5EF4-FFF2-40B4-BE49-F238E27FC236}">
                <a16:creationId xmlns:a16="http://schemas.microsoft.com/office/drawing/2014/main" id="{B1796E3D-D127-4855-A053-C17B404236F1}"/>
              </a:ext>
            </a:extLst>
          </p:cNvPr>
          <p:cNvPicPr>
            <a:picLocks noChangeAspect="1"/>
          </p:cNvPicPr>
          <p:nvPr/>
        </p:nvPicPr>
        <p:blipFill rotWithShape="1">
          <a:blip r:embed="rId3"/>
          <a:srcRect l="42380" t="17189" r="22741" b="15823"/>
          <a:stretch/>
        </p:blipFill>
        <p:spPr>
          <a:xfrm>
            <a:off x="5629619" y="1443210"/>
            <a:ext cx="4252511" cy="4594034"/>
          </a:xfrm>
          <a:prstGeom prst="rect">
            <a:avLst/>
          </a:prstGeom>
        </p:spPr>
      </p:pic>
    </p:spTree>
    <p:extLst>
      <p:ext uri="{BB962C8B-B14F-4D97-AF65-F5344CB8AC3E}">
        <p14:creationId xmlns:p14="http://schemas.microsoft.com/office/powerpoint/2010/main" val="1383114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a:bodyPr>
          <a:lstStyle/>
          <a:p>
            <a:pPr algn="ctr"/>
            <a:r>
              <a:rPr lang="en-GB" sz="4000" b="1" dirty="0">
                <a:ea typeface="Calibri" panose="020F0502020204030204" pitchFamily="34" charset="0"/>
                <a:cs typeface="Calibri" panose="020F0502020204030204" pitchFamily="34" charset="0"/>
              </a:rPr>
              <a:t>Bill Gurney Encouragement Award Football</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4E654FFC-79DD-48C8-9FFE-79FF54D38C32}"/>
              </a:ext>
            </a:extLst>
          </p:cNvPr>
          <p:cNvSpPr txBox="1"/>
          <p:nvPr/>
        </p:nvSpPr>
        <p:spPr>
          <a:xfrm>
            <a:off x="4119937" y="4243227"/>
            <a:ext cx="4705564" cy="369332"/>
          </a:xfrm>
          <a:prstGeom prst="rect">
            <a:avLst/>
          </a:prstGeom>
          <a:noFill/>
        </p:spPr>
        <p:txBody>
          <a:bodyPr wrap="square" rtlCol="0">
            <a:spAutoFit/>
          </a:bodyPr>
          <a:lstStyle/>
          <a:p>
            <a:r>
              <a:rPr lang="en-AU" dirty="0"/>
              <a:t>Presented by Bill Gurney</a:t>
            </a:r>
          </a:p>
        </p:txBody>
      </p:sp>
    </p:spTree>
    <p:extLst>
      <p:ext uri="{BB962C8B-B14F-4D97-AF65-F5344CB8AC3E}">
        <p14:creationId xmlns:p14="http://schemas.microsoft.com/office/powerpoint/2010/main" val="3060625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fontScale="90000"/>
          </a:bodyPr>
          <a:lstStyle/>
          <a:p>
            <a:pPr algn="ctr"/>
            <a:r>
              <a:rPr lang="en-GB" sz="4000" b="1" dirty="0">
                <a:ea typeface="Calibri" panose="020F0502020204030204" pitchFamily="34" charset="0"/>
                <a:cs typeface="Calibri" panose="020F0502020204030204" pitchFamily="34" charset="0"/>
              </a:rPr>
              <a:t>Bill Gurney Encouragement Award Football</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2CA1D74F-53F3-462C-B72B-9CB15D92AA42}"/>
              </a:ext>
            </a:extLst>
          </p:cNvPr>
          <p:cNvSpPr txBox="1"/>
          <p:nvPr/>
        </p:nvSpPr>
        <p:spPr>
          <a:xfrm>
            <a:off x="786829" y="2105561"/>
            <a:ext cx="6092926" cy="707886"/>
          </a:xfrm>
          <a:prstGeom prst="rect">
            <a:avLst/>
          </a:prstGeom>
          <a:noFill/>
        </p:spPr>
        <p:txBody>
          <a:bodyPr wrap="square">
            <a:spAutoFit/>
          </a:bodyPr>
          <a:lstStyle/>
          <a:p>
            <a:r>
              <a:rPr lang="en-AU" sz="4000" b="1" dirty="0">
                <a:ea typeface="Calibri" panose="020F0502020204030204" pitchFamily="34" charset="0"/>
                <a:cs typeface="Calibri" panose="020F0502020204030204" pitchFamily="34" charset="0"/>
              </a:rPr>
              <a:t>Tomas Scotti</a:t>
            </a:r>
            <a:endParaRPr lang="en-US" sz="4000" b="1" dirty="0"/>
          </a:p>
        </p:txBody>
      </p:sp>
      <p:pic>
        <p:nvPicPr>
          <p:cNvPr id="6" name="Picture 5" descr="A person smiling for the camera&#10;&#10;Description automatically generated with low confidence">
            <a:extLst>
              <a:ext uri="{FF2B5EF4-FFF2-40B4-BE49-F238E27FC236}">
                <a16:creationId xmlns:a16="http://schemas.microsoft.com/office/drawing/2014/main" id="{F85AA68E-C4EE-49FF-A54F-958C6E913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626" y="1509659"/>
            <a:ext cx="3975693" cy="4477659"/>
          </a:xfrm>
          <a:prstGeom prst="rect">
            <a:avLst/>
          </a:prstGeom>
        </p:spPr>
      </p:pic>
    </p:spTree>
    <p:extLst>
      <p:ext uri="{BB962C8B-B14F-4D97-AF65-F5344CB8AC3E}">
        <p14:creationId xmlns:p14="http://schemas.microsoft.com/office/powerpoint/2010/main" val="2710286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a:bodyPr>
          <a:lstStyle/>
          <a:p>
            <a:pPr algn="ctr"/>
            <a:r>
              <a:rPr lang="en-GB" sz="4000" b="1" dirty="0">
                <a:ea typeface="Calibri" panose="020F0502020204030204" pitchFamily="34" charset="0"/>
                <a:cs typeface="Calibri" panose="020F0502020204030204" pitchFamily="34" charset="0"/>
              </a:rPr>
              <a:t>Judy Webber Encouragement Award Various Sports</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430CCE88-B49B-412C-89E5-FD44B8397CAE}"/>
              </a:ext>
            </a:extLst>
          </p:cNvPr>
          <p:cNvSpPr txBox="1"/>
          <p:nvPr/>
        </p:nvSpPr>
        <p:spPr>
          <a:xfrm>
            <a:off x="4042819" y="4290803"/>
            <a:ext cx="4705564" cy="369332"/>
          </a:xfrm>
          <a:prstGeom prst="rect">
            <a:avLst/>
          </a:prstGeom>
          <a:noFill/>
        </p:spPr>
        <p:txBody>
          <a:bodyPr wrap="square" rtlCol="0">
            <a:spAutoFit/>
          </a:bodyPr>
          <a:lstStyle/>
          <a:p>
            <a:r>
              <a:rPr lang="en-AU" dirty="0"/>
              <a:t>Presented by Murray Bartram</a:t>
            </a:r>
          </a:p>
        </p:txBody>
      </p:sp>
    </p:spTree>
    <p:extLst>
      <p:ext uri="{BB962C8B-B14F-4D97-AF65-F5344CB8AC3E}">
        <p14:creationId xmlns:p14="http://schemas.microsoft.com/office/powerpoint/2010/main" val="3986775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fontScale="90000"/>
          </a:bodyPr>
          <a:lstStyle/>
          <a:p>
            <a:pPr algn="ctr"/>
            <a:r>
              <a:rPr lang="en-GB" sz="4000" b="1" dirty="0">
                <a:ea typeface="Calibri" panose="020F0502020204030204" pitchFamily="34" charset="0"/>
                <a:cs typeface="Calibri" panose="020F0502020204030204" pitchFamily="34" charset="0"/>
              </a:rPr>
              <a:t>Judy Webber Encouragement Award Various Sports</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485662C6-76D7-49C6-9A7A-6AE5E46664AD}"/>
              </a:ext>
            </a:extLst>
          </p:cNvPr>
          <p:cNvSpPr txBox="1"/>
          <p:nvPr/>
        </p:nvSpPr>
        <p:spPr>
          <a:xfrm>
            <a:off x="827926" y="2497780"/>
            <a:ext cx="6092926" cy="1323439"/>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Madelaine </a:t>
            </a:r>
            <a:br>
              <a:rPr lang="en-GB" sz="4000" b="1" dirty="0">
                <a:ea typeface="Calibri" panose="020F0502020204030204" pitchFamily="34" charset="0"/>
                <a:cs typeface="Calibri" panose="020F0502020204030204" pitchFamily="34" charset="0"/>
              </a:rPr>
            </a:br>
            <a:r>
              <a:rPr lang="en-GB" sz="4000" b="1" dirty="0">
                <a:ea typeface="Calibri" panose="020F0502020204030204" pitchFamily="34" charset="0"/>
                <a:cs typeface="Calibri" panose="020F0502020204030204" pitchFamily="34" charset="0"/>
              </a:rPr>
              <a:t>Goodridge </a:t>
            </a:r>
          </a:p>
        </p:txBody>
      </p:sp>
      <p:pic>
        <p:nvPicPr>
          <p:cNvPr id="6" name="Picture 5" descr="A person smiling for the camera&#10;&#10;Description automatically generated with low confidence">
            <a:extLst>
              <a:ext uri="{FF2B5EF4-FFF2-40B4-BE49-F238E27FC236}">
                <a16:creationId xmlns:a16="http://schemas.microsoft.com/office/drawing/2014/main" id="{8E924008-F110-4F20-95F1-91F9D28D5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507" y="1512998"/>
            <a:ext cx="4166171" cy="4166171"/>
          </a:xfrm>
          <a:prstGeom prst="rect">
            <a:avLst/>
          </a:prstGeom>
        </p:spPr>
      </p:pic>
    </p:spTree>
    <p:extLst>
      <p:ext uri="{BB962C8B-B14F-4D97-AF65-F5344CB8AC3E}">
        <p14:creationId xmlns:p14="http://schemas.microsoft.com/office/powerpoint/2010/main" val="64872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fontScale="90000"/>
          </a:bodyPr>
          <a:lstStyle/>
          <a:p>
            <a:pPr algn="ctr"/>
            <a:r>
              <a:rPr lang="en-GB" sz="4000" b="1" dirty="0">
                <a:ea typeface="Calibri" panose="020F0502020204030204" pitchFamily="34" charset="0"/>
                <a:cs typeface="Calibri" panose="020F0502020204030204" pitchFamily="34" charset="0"/>
              </a:rPr>
              <a:t>Judy Webber Encouragement Award Various Sports</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485662C6-76D7-49C6-9A7A-6AE5E46664AD}"/>
              </a:ext>
            </a:extLst>
          </p:cNvPr>
          <p:cNvSpPr txBox="1"/>
          <p:nvPr/>
        </p:nvSpPr>
        <p:spPr>
          <a:xfrm>
            <a:off x="827926" y="2497780"/>
            <a:ext cx="6092926" cy="1323439"/>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Cooper </a:t>
            </a:r>
            <a:br>
              <a:rPr lang="en-GB" sz="4000" b="1" dirty="0">
                <a:ea typeface="Calibri" panose="020F0502020204030204" pitchFamily="34" charset="0"/>
                <a:cs typeface="Calibri" panose="020F0502020204030204" pitchFamily="34" charset="0"/>
              </a:rPr>
            </a:br>
            <a:r>
              <a:rPr lang="en-GB" sz="4000" b="1" dirty="0">
                <a:ea typeface="Calibri" panose="020F0502020204030204" pitchFamily="34" charset="0"/>
                <a:cs typeface="Calibri" panose="020F0502020204030204" pitchFamily="34" charset="0"/>
              </a:rPr>
              <a:t>Robb-Jackson</a:t>
            </a:r>
            <a:endParaRPr lang="en-US" sz="4000" b="1" dirty="0"/>
          </a:p>
        </p:txBody>
      </p:sp>
      <p:pic>
        <p:nvPicPr>
          <p:cNvPr id="6" name="Picture 5" descr="A child holding a chocolate ice cream cone in front of a brick wall&#10;&#10;Description automatically generated with low confidence">
            <a:extLst>
              <a:ext uri="{FF2B5EF4-FFF2-40B4-BE49-F238E27FC236}">
                <a16:creationId xmlns:a16="http://schemas.microsoft.com/office/drawing/2014/main" id="{0BDB0CB5-F920-44A9-926F-C0BEB1865F94}"/>
              </a:ext>
            </a:extLst>
          </p:cNvPr>
          <p:cNvPicPr>
            <a:picLocks noChangeAspect="1"/>
          </p:cNvPicPr>
          <p:nvPr/>
        </p:nvPicPr>
        <p:blipFill rotWithShape="1">
          <a:blip r:embed="rId3">
            <a:extLst>
              <a:ext uri="{28A0092B-C50C-407E-A947-70E740481C1C}">
                <a14:useLocalDpi xmlns:a14="http://schemas.microsoft.com/office/drawing/2010/main" val="0"/>
              </a:ext>
            </a:extLst>
          </a:blip>
          <a:srcRect l="24998"/>
          <a:stretch/>
        </p:blipFill>
        <p:spPr>
          <a:xfrm>
            <a:off x="4724909" y="1530849"/>
            <a:ext cx="4767983" cy="4238090"/>
          </a:xfrm>
          <a:prstGeom prst="rect">
            <a:avLst/>
          </a:prstGeom>
        </p:spPr>
      </p:pic>
    </p:spTree>
    <p:extLst>
      <p:ext uri="{BB962C8B-B14F-4D97-AF65-F5344CB8AC3E}">
        <p14:creationId xmlns:p14="http://schemas.microsoft.com/office/powerpoint/2010/main" val="4124583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a:bodyPr>
          <a:lstStyle/>
          <a:p>
            <a:pPr algn="ctr"/>
            <a:r>
              <a:rPr lang="en-GB" sz="4000" b="1" dirty="0">
                <a:ea typeface="Calibri" panose="020F0502020204030204" pitchFamily="34" charset="0"/>
                <a:cs typeface="Calibri" panose="020F0502020204030204" pitchFamily="34" charset="0"/>
              </a:rPr>
              <a:t>Dawn Fraser Award for Swimming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6F78AF7D-8A33-45EC-A0B8-B889442338D0}"/>
              </a:ext>
            </a:extLst>
          </p:cNvPr>
          <p:cNvSpPr txBox="1"/>
          <p:nvPr/>
        </p:nvSpPr>
        <p:spPr>
          <a:xfrm>
            <a:off x="4042819" y="4290803"/>
            <a:ext cx="4705564" cy="369332"/>
          </a:xfrm>
          <a:prstGeom prst="rect">
            <a:avLst/>
          </a:prstGeom>
          <a:noFill/>
        </p:spPr>
        <p:txBody>
          <a:bodyPr wrap="square" rtlCol="0">
            <a:spAutoFit/>
          </a:bodyPr>
          <a:lstStyle/>
          <a:p>
            <a:r>
              <a:rPr lang="en-AU" dirty="0"/>
              <a:t>Presented by Margaret Gregson</a:t>
            </a:r>
          </a:p>
        </p:txBody>
      </p:sp>
    </p:spTree>
    <p:extLst>
      <p:ext uri="{BB962C8B-B14F-4D97-AF65-F5344CB8AC3E}">
        <p14:creationId xmlns:p14="http://schemas.microsoft.com/office/powerpoint/2010/main" val="4120409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3425717" y="2810091"/>
            <a:ext cx="10288157" cy="1677629"/>
          </a:xfrm>
        </p:spPr>
        <p:txBody>
          <a:bodyPr>
            <a:normAutofit/>
          </a:bodyPr>
          <a:lstStyle/>
          <a:p>
            <a:r>
              <a:rPr lang="en-GB" sz="3200" b="1" dirty="0"/>
              <a:t>Annual Report</a:t>
            </a:r>
            <a:endParaRPr lang="en-US" sz="3200" b="1" dirty="0"/>
          </a:p>
        </p:txBody>
      </p:sp>
      <p:pic>
        <p:nvPicPr>
          <p:cNvPr id="4" name="Picture 4">
            <a:extLst>
              <a:ext uri="{FF2B5EF4-FFF2-40B4-BE49-F238E27FC236}">
                <a16:creationId xmlns:a16="http://schemas.microsoft.com/office/drawing/2014/main" id="{EBE47773-85ED-4AEA-B15D-11BEAB445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itle 7">
            <a:extLst>
              <a:ext uri="{FF2B5EF4-FFF2-40B4-BE49-F238E27FC236}">
                <a16:creationId xmlns:a16="http://schemas.microsoft.com/office/drawing/2014/main" id="{19ADCDB8-A897-42B7-A999-755183332FC8}"/>
              </a:ext>
            </a:extLst>
          </p:cNvPr>
          <p:cNvSpPr txBox="1">
            <a:spLocks/>
          </p:cNvSpPr>
          <p:nvPr/>
        </p:nvSpPr>
        <p:spPr>
          <a:xfrm>
            <a:off x="3907272" y="2825754"/>
            <a:ext cx="7766936" cy="1646302"/>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AU" sz="2000" dirty="0">
                <a:solidFill>
                  <a:schemeClr val="tx1"/>
                </a:solidFill>
              </a:rPr>
              <a:t>See Annual Report 2020 on CPSARA website</a:t>
            </a:r>
            <a:br>
              <a:rPr lang="en-AU" sz="2000" dirty="0">
                <a:solidFill>
                  <a:schemeClr val="tx1"/>
                </a:solidFill>
              </a:rPr>
            </a:br>
            <a:r>
              <a:rPr lang="en-AU" sz="2000" dirty="0">
                <a:solidFill>
                  <a:schemeClr val="tx1"/>
                </a:solidFill>
              </a:rPr>
              <a:t>(Link sent in Zoom chat)</a:t>
            </a:r>
          </a:p>
        </p:txBody>
      </p:sp>
    </p:spTree>
    <p:extLst>
      <p:ext uri="{BB962C8B-B14F-4D97-AF65-F5344CB8AC3E}">
        <p14:creationId xmlns:p14="http://schemas.microsoft.com/office/powerpoint/2010/main" val="4198235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sz="4000" b="1" dirty="0">
                <a:ea typeface="Calibri" panose="020F0502020204030204" pitchFamily="34" charset="0"/>
                <a:cs typeface="Calibri" panose="020F0502020204030204" pitchFamily="34" charset="0"/>
              </a:rPr>
              <a:t>Dawn Fraser Award for Swimming Junior</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2CB157CC-DDBF-4E72-B2A3-AF64DBA1F27C}"/>
              </a:ext>
            </a:extLst>
          </p:cNvPr>
          <p:cNvSpPr txBox="1"/>
          <p:nvPr/>
        </p:nvSpPr>
        <p:spPr>
          <a:xfrm>
            <a:off x="838200" y="1676913"/>
            <a:ext cx="6092926" cy="707886"/>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Declan Budd</a:t>
            </a:r>
            <a:endParaRPr lang="en-US" sz="4000" b="1" dirty="0"/>
          </a:p>
        </p:txBody>
      </p:sp>
      <p:pic>
        <p:nvPicPr>
          <p:cNvPr id="7" name="Picture 6" descr="A person swimming in a body of water&#10;&#10;Description automatically generated">
            <a:extLst>
              <a:ext uri="{FF2B5EF4-FFF2-40B4-BE49-F238E27FC236}">
                <a16:creationId xmlns:a16="http://schemas.microsoft.com/office/drawing/2014/main" id="{EA26E7B6-1E87-4ADA-B90B-DDAACE7FD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8102" y="1757755"/>
            <a:ext cx="4955494" cy="3747745"/>
          </a:xfrm>
          <a:prstGeom prst="rect">
            <a:avLst/>
          </a:prstGeom>
        </p:spPr>
      </p:pic>
    </p:spTree>
    <p:extLst>
      <p:ext uri="{BB962C8B-B14F-4D97-AF65-F5344CB8AC3E}">
        <p14:creationId xmlns:p14="http://schemas.microsoft.com/office/powerpoint/2010/main" val="2818582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sz="4000" b="1" dirty="0">
                <a:ea typeface="Calibri" panose="020F0502020204030204" pitchFamily="34" charset="0"/>
                <a:cs typeface="Calibri" panose="020F0502020204030204" pitchFamily="34" charset="0"/>
              </a:rPr>
              <a:t>Dawn Fraser Award for Swimming Senior</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2CB157CC-DDBF-4E72-B2A3-AF64DBA1F27C}"/>
              </a:ext>
            </a:extLst>
          </p:cNvPr>
          <p:cNvSpPr txBox="1"/>
          <p:nvPr/>
        </p:nvSpPr>
        <p:spPr>
          <a:xfrm>
            <a:off x="838200" y="1676913"/>
            <a:ext cx="6092926" cy="1323439"/>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Tahlia </a:t>
            </a:r>
            <a:br>
              <a:rPr lang="en-GB" sz="4000" b="1" dirty="0">
                <a:ea typeface="Calibri" panose="020F0502020204030204" pitchFamily="34" charset="0"/>
                <a:cs typeface="Calibri" panose="020F0502020204030204" pitchFamily="34" charset="0"/>
              </a:rPr>
            </a:br>
            <a:r>
              <a:rPr lang="en-GB" sz="4000" b="1" dirty="0">
                <a:ea typeface="Calibri" panose="020F0502020204030204" pitchFamily="34" charset="0"/>
                <a:cs typeface="Calibri" panose="020F0502020204030204" pitchFamily="34" charset="0"/>
              </a:rPr>
              <a:t>Blanshard</a:t>
            </a:r>
            <a:endParaRPr lang="en-US" sz="4000" b="1" dirty="0"/>
          </a:p>
        </p:txBody>
      </p:sp>
      <p:pic>
        <p:nvPicPr>
          <p:cNvPr id="6" name="Picture 5" descr="A picture containing person&#10;&#10;Description automatically generated">
            <a:extLst>
              <a:ext uri="{FF2B5EF4-FFF2-40B4-BE49-F238E27FC236}">
                <a16:creationId xmlns:a16="http://schemas.microsoft.com/office/drawing/2014/main" id="{491690EC-BFC4-479B-8C4B-E253E437DCF1}"/>
              </a:ext>
            </a:extLst>
          </p:cNvPr>
          <p:cNvPicPr>
            <a:picLocks noChangeAspect="1"/>
          </p:cNvPicPr>
          <p:nvPr/>
        </p:nvPicPr>
        <p:blipFill rotWithShape="1">
          <a:blip r:embed="rId3">
            <a:extLst>
              <a:ext uri="{28A0092B-C50C-407E-A947-70E740481C1C}">
                <a14:useLocalDpi xmlns:a14="http://schemas.microsoft.com/office/drawing/2010/main" val="0"/>
              </a:ext>
            </a:extLst>
          </a:blip>
          <a:srcRect l="28290" t="9288" r="10582" b="21049"/>
          <a:stretch/>
        </p:blipFill>
        <p:spPr>
          <a:xfrm>
            <a:off x="4200604" y="1463981"/>
            <a:ext cx="5389091" cy="4094338"/>
          </a:xfrm>
          <a:prstGeom prst="rect">
            <a:avLst/>
          </a:prstGeom>
        </p:spPr>
      </p:pic>
    </p:spTree>
    <p:extLst>
      <p:ext uri="{BB962C8B-B14F-4D97-AF65-F5344CB8AC3E}">
        <p14:creationId xmlns:p14="http://schemas.microsoft.com/office/powerpoint/2010/main" val="2592673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a:bodyPr>
          <a:lstStyle/>
          <a:p>
            <a:pPr algn="ctr"/>
            <a:r>
              <a:rPr lang="en-GB" sz="4000" b="1" dirty="0">
                <a:ea typeface="Calibri" panose="020F0502020204030204" pitchFamily="34" charset="0"/>
                <a:cs typeface="Calibri" panose="020F0502020204030204" pitchFamily="34" charset="0"/>
              </a:rPr>
              <a:t>Tim Sherry Award for Athletics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D8CB1B8D-8335-4D37-AD96-3B38F0584C8D}"/>
              </a:ext>
            </a:extLst>
          </p:cNvPr>
          <p:cNvSpPr txBox="1"/>
          <p:nvPr/>
        </p:nvSpPr>
        <p:spPr>
          <a:xfrm>
            <a:off x="4042819" y="4290803"/>
            <a:ext cx="4705564" cy="369332"/>
          </a:xfrm>
          <a:prstGeom prst="rect">
            <a:avLst/>
          </a:prstGeom>
          <a:noFill/>
        </p:spPr>
        <p:txBody>
          <a:bodyPr wrap="square" rtlCol="0">
            <a:spAutoFit/>
          </a:bodyPr>
          <a:lstStyle/>
          <a:p>
            <a:r>
              <a:rPr lang="en-AU" dirty="0"/>
              <a:t>Presented by Kim </a:t>
            </a:r>
            <a:r>
              <a:rPr lang="en-AU" dirty="0" err="1"/>
              <a:t>Georgallis</a:t>
            </a:r>
            <a:endParaRPr lang="en-AU" dirty="0"/>
          </a:p>
        </p:txBody>
      </p:sp>
    </p:spTree>
    <p:extLst>
      <p:ext uri="{BB962C8B-B14F-4D97-AF65-F5344CB8AC3E}">
        <p14:creationId xmlns:p14="http://schemas.microsoft.com/office/powerpoint/2010/main" val="1870780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sz="4000" b="1" dirty="0">
                <a:ea typeface="Calibri" panose="020F0502020204030204" pitchFamily="34" charset="0"/>
                <a:cs typeface="Calibri" panose="020F0502020204030204" pitchFamily="34" charset="0"/>
              </a:rPr>
              <a:t>Tim Sherry Award for Athletics 		</a:t>
            </a:r>
            <a:r>
              <a:rPr lang="en-GB" sz="1800" dirty="0">
                <a:latin typeface="Calibri" panose="020F0502020204030204" pitchFamily="34" charset="0"/>
                <a:ea typeface="Calibri" panose="020F0502020204030204" pitchFamily="34" charset="0"/>
                <a:cs typeface="Calibri" panose="020F0502020204030204" pitchFamily="34" charset="0"/>
              </a:rPr>
              <a:t>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ECEF2DA5-4CD1-4ED8-8E7C-A07499503F05}"/>
              </a:ext>
            </a:extLst>
          </p:cNvPr>
          <p:cNvSpPr txBox="1"/>
          <p:nvPr/>
        </p:nvSpPr>
        <p:spPr>
          <a:xfrm>
            <a:off x="838200" y="1676913"/>
            <a:ext cx="6092926" cy="707886"/>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Mali Lovell  </a:t>
            </a:r>
          </a:p>
        </p:txBody>
      </p:sp>
      <p:pic>
        <p:nvPicPr>
          <p:cNvPr id="6" name="Picture 5" descr="A person posing for the camera&#10;&#10;Description automatically generated">
            <a:extLst>
              <a:ext uri="{FF2B5EF4-FFF2-40B4-BE49-F238E27FC236}">
                <a16:creationId xmlns:a16="http://schemas.microsoft.com/office/drawing/2014/main" id="{366608CB-83C1-4A43-BC49-C35C1EE3D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5907" y="832207"/>
            <a:ext cx="3680205" cy="4906940"/>
          </a:xfrm>
          <a:prstGeom prst="rect">
            <a:avLst/>
          </a:prstGeom>
        </p:spPr>
      </p:pic>
    </p:spTree>
    <p:extLst>
      <p:ext uri="{BB962C8B-B14F-4D97-AF65-F5344CB8AC3E}">
        <p14:creationId xmlns:p14="http://schemas.microsoft.com/office/powerpoint/2010/main" val="3265776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sz="4000" b="1" dirty="0">
                <a:ea typeface="Calibri" panose="020F0502020204030204" pitchFamily="34" charset="0"/>
                <a:cs typeface="Calibri" panose="020F0502020204030204" pitchFamily="34" charset="0"/>
              </a:rPr>
              <a:t>Tim Sherry Award for Athletics 		</a:t>
            </a:r>
            <a:r>
              <a:rPr lang="en-GB" sz="1800" dirty="0">
                <a:latin typeface="Calibri" panose="020F0502020204030204" pitchFamily="34" charset="0"/>
                <a:ea typeface="Calibri" panose="020F0502020204030204" pitchFamily="34" charset="0"/>
                <a:cs typeface="Calibri" panose="020F0502020204030204" pitchFamily="34" charset="0"/>
              </a:rPr>
              <a:t>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ECEF2DA5-4CD1-4ED8-8E7C-A07499503F05}"/>
              </a:ext>
            </a:extLst>
          </p:cNvPr>
          <p:cNvSpPr txBox="1"/>
          <p:nvPr/>
        </p:nvSpPr>
        <p:spPr>
          <a:xfrm>
            <a:off x="838200" y="1676913"/>
            <a:ext cx="6092926" cy="707886"/>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Kailyn </a:t>
            </a:r>
            <a:r>
              <a:rPr lang="en-GB" sz="4000" b="1" dirty="0" err="1">
                <a:ea typeface="Calibri" panose="020F0502020204030204" pitchFamily="34" charset="0"/>
                <a:cs typeface="Calibri" panose="020F0502020204030204" pitchFamily="34" charset="0"/>
              </a:rPr>
              <a:t>Joesph</a:t>
            </a:r>
            <a:endParaRPr lang="en-GB" sz="4000" b="1" dirty="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067A557-6A57-40FC-8A99-0AF6AB54A469}"/>
              </a:ext>
            </a:extLst>
          </p:cNvPr>
          <p:cNvPicPr>
            <a:picLocks noChangeAspect="1"/>
          </p:cNvPicPr>
          <p:nvPr/>
        </p:nvPicPr>
        <p:blipFill rotWithShape="1">
          <a:blip r:embed="rId3"/>
          <a:srcRect l="21489" t="18643" r="45077" b="16131"/>
          <a:stretch/>
        </p:blipFill>
        <p:spPr>
          <a:xfrm>
            <a:off x="5277079" y="1122508"/>
            <a:ext cx="4076241" cy="4473202"/>
          </a:xfrm>
          <a:prstGeom prst="rect">
            <a:avLst/>
          </a:prstGeom>
        </p:spPr>
      </p:pic>
    </p:spTree>
    <p:extLst>
      <p:ext uri="{BB962C8B-B14F-4D97-AF65-F5344CB8AC3E}">
        <p14:creationId xmlns:p14="http://schemas.microsoft.com/office/powerpoint/2010/main" val="3807608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a:bodyPr>
          <a:lstStyle/>
          <a:p>
            <a:pPr algn="ctr"/>
            <a:r>
              <a:rPr lang="en-GB" sz="4000" b="1" dirty="0">
                <a:ea typeface="Calibri" panose="020F0502020204030204" pitchFamily="34" charset="0"/>
                <a:cs typeface="Calibri" panose="020F0502020204030204" pitchFamily="34" charset="0"/>
              </a:rPr>
              <a:t>Footballer of the Year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B93D459D-C2C8-47EB-BE2A-108A5FC43CEE}"/>
              </a:ext>
            </a:extLst>
          </p:cNvPr>
          <p:cNvSpPr txBox="1"/>
          <p:nvPr/>
        </p:nvSpPr>
        <p:spPr>
          <a:xfrm>
            <a:off x="4042819" y="4290803"/>
            <a:ext cx="4705564" cy="369332"/>
          </a:xfrm>
          <a:prstGeom prst="rect">
            <a:avLst/>
          </a:prstGeom>
          <a:noFill/>
        </p:spPr>
        <p:txBody>
          <a:bodyPr wrap="square" rtlCol="0">
            <a:spAutoFit/>
          </a:bodyPr>
          <a:lstStyle/>
          <a:p>
            <a:r>
              <a:rPr lang="en-AU" dirty="0"/>
              <a:t>Presented by Ian Menzies</a:t>
            </a:r>
          </a:p>
        </p:txBody>
      </p:sp>
    </p:spTree>
    <p:extLst>
      <p:ext uri="{BB962C8B-B14F-4D97-AF65-F5344CB8AC3E}">
        <p14:creationId xmlns:p14="http://schemas.microsoft.com/office/powerpoint/2010/main" val="3385578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sz="4000" b="1" dirty="0">
                <a:ea typeface="Calibri" panose="020F0502020204030204" pitchFamily="34" charset="0"/>
                <a:cs typeface="Calibri" panose="020F0502020204030204" pitchFamily="34" charset="0"/>
              </a:rPr>
              <a:t>Footballer of the Year		</a:t>
            </a:r>
            <a:r>
              <a:rPr lang="en-GB" sz="1800" b="1" dirty="0">
                <a:latin typeface="Calibri" panose="020F0502020204030204" pitchFamily="34" charset="0"/>
                <a:ea typeface="Calibri" panose="020F0502020204030204" pitchFamily="34" charset="0"/>
                <a:cs typeface="Calibri" panose="020F0502020204030204" pitchFamily="34" charset="0"/>
              </a:rPr>
              <a:t>	</a:t>
            </a:r>
            <a:r>
              <a:rPr lang="en-GB" sz="1800" dirty="0">
                <a:latin typeface="Calibri" panose="020F0502020204030204" pitchFamily="34" charset="0"/>
                <a:ea typeface="Calibri" panose="020F0502020204030204" pitchFamily="34" charset="0"/>
                <a:cs typeface="Calibri" panose="020F0502020204030204" pitchFamily="34" charset="0"/>
              </a:rPr>
              <a:t>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B2AA7146-D30E-427C-A300-CF47B768A0F0}"/>
              </a:ext>
            </a:extLst>
          </p:cNvPr>
          <p:cNvSpPr txBox="1"/>
          <p:nvPr/>
        </p:nvSpPr>
        <p:spPr>
          <a:xfrm>
            <a:off x="838200" y="1676913"/>
            <a:ext cx="6092926" cy="707886"/>
          </a:xfrm>
          <a:prstGeom prst="rect">
            <a:avLst/>
          </a:prstGeom>
          <a:noFill/>
        </p:spPr>
        <p:txBody>
          <a:bodyPr wrap="square">
            <a:spAutoFit/>
          </a:bodyPr>
          <a:lstStyle/>
          <a:p>
            <a:r>
              <a:rPr lang="en-AU" sz="4000" b="1" dirty="0">
                <a:ea typeface="Calibri" panose="020F0502020204030204" pitchFamily="34" charset="0"/>
                <a:cs typeface="Calibri" panose="020F0502020204030204" pitchFamily="34" charset="0"/>
              </a:rPr>
              <a:t>Ben Atkins</a:t>
            </a:r>
            <a:endParaRPr lang="en-US" sz="4000" b="1" dirty="0"/>
          </a:p>
        </p:txBody>
      </p:sp>
      <p:pic>
        <p:nvPicPr>
          <p:cNvPr id="6" name="Picture 5">
            <a:extLst>
              <a:ext uri="{FF2B5EF4-FFF2-40B4-BE49-F238E27FC236}">
                <a16:creationId xmlns:a16="http://schemas.microsoft.com/office/drawing/2014/main" id="{40B2AD33-6003-4195-90B3-1405F5C57E02}"/>
              </a:ext>
            </a:extLst>
          </p:cNvPr>
          <p:cNvPicPr>
            <a:picLocks noChangeAspect="1"/>
          </p:cNvPicPr>
          <p:nvPr/>
        </p:nvPicPr>
        <p:blipFill rotWithShape="1">
          <a:blip r:embed="rId3"/>
          <a:srcRect l="58012" t="31486" r="15602" b="13253"/>
          <a:stretch/>
        </p:blipFill>
        <p:spPr>
          <a:xfrm>
            <a:off x="5122844" y="1008459"/>
            <a:ext cx="4109291" cy="4841082"/>
          </a:xfrm>
          <a:prstGeom prst="rect">
            <a:avLst/>
          </a:prstGeom>
        </p:spPr>
      </p:pic>
    </p:spTree>
    <p:extLst>
      <p:ext uri="{BB962C8B-B14F-4D97-AF65-F5344CB8AC3E}">
        <p14:creationId xmlns:p14="http://schemas.microsoft.com/office/powerpoint/2010/main" val="874566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a:bodyPr>
          <a:lstStyle/>
          <a:p>
            <a:pPr algn="ctr"/>
            <a:r>
              <a:rPr lang="en-GB" sz="4000" b="1" dirty="0">
                <a:ea typeface="Calibri" panose="020F0502020204030204" pitchFamily="34" charset="0"/>
                <a:cs typeface="Calibri" panose="020F0502020204030204" pitchFamily="34" charset="0"/>
              </a:rPr>
              <a:t>President’s Award</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58F0E397-27E2-4D25-A85E-CF67AF7F2241}"/>
              </a:ext>
            </a:extLst>
          </p:cNvPr>
          <p:cNvSpPr txBox="1"/>
          <p:nvPr/>
        </p:nvSpPr>
        <p:spPr>
          <a:xfrm>
            <a:off x="4042819" y="4290803"/>
            <a:ext cx="4705564" cy="369332"/>
          </a:xfrm>
          <a:prstGeom prst="rect">
            <a:avLst/>
          </a:prstGeom>
          <a:noFill/>
        </p:spPr>
        <p:txBody>
          <a:bodyPr wrap="square" rtlCol="0">
            <a:spAutoFit/>
          </a:bodyPr>
          <a:lstStyle/>
          <a:p>
            <a:r>
              <a:rPr lang="en-AU" dirty="0"/>
              <a:t>Presented by Brian Berry</a:t>
            </a:r>
          </a:p>
        </p:txBody>
      </p:sp>
    </p:spTree>
    <p:extLst>
      <p:ext uri="{BB962C8B-B14F-4D97-AF65-F5344CB8AC3E}">
        <p14:creationId xmlns:p14="http://schemas.microsoft.com/office/powerpoint/2010/main" val="1630800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sz="4000" b="1" dirty="0">
                <a:ea typeface="Calibri" panose="020F0502020204030204" pitchFamily="34" charset="0"/>
                <a:cs typeface="Calibri" panose="020F0502020204030204" pitchFamily="34" charset="0"/>
              </a:rPr>
              <a:t>President’s Award</a:t>
            </a:r>
            <a:r>
              <a:rPr lang="en-GB" sz="2000" dirty="0">
                <a:ea typeface="Calibri" panose="020F0502020204030204" pitchFamily="34" charset="0"/>
                <a:cs typeface="Calibri" panose="020F0502020204030204" pitchFamily="34" charset="0"/>
              </a:rPr>
              <a:t>		</a:t>
            </a:r>
            <a:r>
              <a:rPr lang="en-GB" sz="2000" dirty="0">
                <a:latin typeface="Calibri" panose="020F0502020204030204" pitchFamily="34" charset="0"/>
                <a:ea typeface="Calibri" panose="020F0502020204030204" pitchFamily="34" charset="0"/>
                <a:cs typeface="Calibri" panose="020F0502020204030204" pitchFamily="34" charset="0"/>
              </a:rPr>
              <a:t>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78FC12FA-493C-4204-8332-AACB12C6EC6F}"/>
              </a:ext>
            </a:extLst>
          </p:cNvPr>
          <p:cNvSpPr txBox="1"/>
          <p:nvPr/>
        </p:nvSpPr>
        <p:spPr>
          <a:xfrm>
            <a:off x="838200" y="1676913"/>
            <a:ext cx="6092926" cy="707886"/>
          </a:xfrm>
          <a:prstGeom prst="rect">
            <a:avLst/>
          </a:prstGeom>
          <a:noFill/>
        </p:spPr>
        <p:txBody>
          <a:bodyPr wrap="square">
            <a:spAutoFit/>
          </a:bodyPr>
          <a:lstStyle/>
          <a:p>
            <a:r>
              <a:rPr lang="en-AU" sz="4000" b="1" dirty="0">
                <a:ea typeface="Calibri" panose="020F0502020204030204" pitchFamily="34" charset="0"/>
                <a:cs typeface="Calibri" panose="020F0502020204030204" pitchFamily="34" charset="0"/>
              </a:rPr>
              <a:t>Nicki Ashton</a:t>
            </a:r>
            <a:endParaRPr lang="en-US" sz="4000" b="1" dirty="0"/>
          </a:p>
        </p:txBody>
      </p:sp>
      <p:pic>
        <p:nvPicPr>
          <p:cNvPr id="6" name="Picture 5">
            <a:extLst>
              <a:ext uri="{FF2B5EF4-FFF2-40B4-BE49-F238E27FC236}">
                <a16:creationId xmlns:a16="http://schemas.microsoft.com/office/drawing/2014/main" id="{F63E4A98-6C43-48C3-84B4-ECEFD8CF0603}"/>
              </a:ext>
            </a:extLst>
          </p:cNvPr>
          <p:cNvPicPr>
            <a:picLocks noChangeAspect="1"/>
          </p:cNvPicPr>
          <p:nvPr/>
        </p:nvPicPr>
        <p:blipFill rotWithShape="1">
          <a:blip r:embed="rId3"/>
          <a:srcRect l="15181" t="24452" r="55451" b="19002"/>
          <a:stretch/>
        </p:blipFill>
        <p:spPr>
          <a:xfrm>
            <a:off x="5343181" y="892366"/>
            <a:ext cx="3979896" cy="4310533"/>
          </a:xfrm>
          <a:prstGeom prst="rect">
            <a:avLst/>
          </a:prstGeom>
        </p:spPr>
      </p:pic>
    </p:spTree>
    <p:extLst>
      <p:ext uri="{BB962C8B-B14F-4D97-AF65-F5344CB8AC3E}">
        <p14:creationId xmlns:p14="http://schemas.microsoft.com/office/powerpoint/2010/main" val="4264472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a:bodyPr>
          <a:lstStyle/>
          <a:p>
            <a:pPr algn="ctr"/>
            <a:r>
              <a:rPr lang="en-GB" sz="4000" b="1" dirty="0">
                <a:ea typeface="Calibri" panose="020F0502020204030204" pitchFamily="34" charset="0"/>
                <a:cs typeface="Calibri" panose="020F0502020204030204" pitchFamily="34" charset="0"/>
              </a:rPr>
              <a:t>Daniel Berry Inspirational Award</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B90B9169-DABD-4343-86AE-2E2F4B8FE281}"/>
              </a:ext>
            </a:extLst>
          </p:cNvPr>
          <p:cNvSpPr txBox="1"/>
          <p:nvPr/>
        </p:nvSpPr>
        <p:spPr>
          <a:xfrm>
            <a:off x="4042819" y="4290803"/>
            <a:ext cx="4705564" cy="369332"/>
          </a:xfrm>
          <a:prstGeom prst="rect">
            <a:avLst/>
          </a:prstGeom>
          <a:noFill/>
        </p:spPr>
        <p:txBody>
          <a:bodyPr wrap="square" rtlCol="0">
            <a:spAutoFit/>
          </a:bodyPr>
          <a:lstStyle/>
          <a:p>
            <a:r>
              <a:rPr lang="en-AU" dirty="0"/>
              <a:t>Presented by Heather Berry </a:t>
            </a:r>
            <a:r>
              <a:rPr lang="en-US" sz="1800" dirty="0">
                <a:solidFill>
                  <a:schemeClr val="tx1"/>
                </a:solidFill>
              </a:rPr>
              <a:t>&amp; Brian Berry </a:t>
            </a:r>
            <a:endParaRPr lang="en-AU" dirty="0"/>
          </a:p>
        </p:txBody>
      </p:sp>
    </p:spTree>
    <p:extLst>
      <p:ext uri="{BB962C8B-B14F-4D97-AF65-F5344CB8AC3E}">
        <p14:creationId xmlns:p14="http://schemas.microsoft.com/office/powerpoint/2010/main" val="2357520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3458768" y="2898226"/>
            <a:ext cx="10288157" cy="1677629"/>
          </a:xfrm>
        </p:spPr>
        <p:txBody>
          <a:bodyPr>
            <a:normAutofit/>
          </a:bodyPr>
          <a:lstStyle/>
          <a:p>
            <a:r>
              <a:rPr lang="en-GB" sz="3200" b="1" dirty="0"/>
              <a:t>Annual Report</a:t>
            </a:r>
            <a:endParaRPr lang="en-US" sz="3200" b="1" dirty="0"/>
          </a:p>
        </p:txBody>
      </p:sp>
      <p:sp>
        <p:nvSpPr>
          <p:cNvPr id="8" name="Title 7">
            <a:extLst>
              <a:ext uri="{FF2B5EF4-FFF2-40B4-BE49-F238E27FC236}">
                <a16:creationId xmlns:a16="http://schemas.microsoft.com/office/drawing/2014/main" id="{42EF4861-5EE2-4933-A27E-171D36DD9F0B}"/>
              </a:ext>
            </a:extLst>
          </p:cNvPr>
          <p:cNvSpPr>
            <a:spLocks noGrp="1"/>
          </p:cNvSpPr>
          <p:nvPr>
            <p:ph type="ctrTitle"/>
          </p:nvPr>
        </p:nvSpPr>
        <p:spPr>
          <a:xfrm>
            <a:off x="3863204" y="2605849"/>
            <a:ext cx="7766936" cy="1646302"/>
          </a:xfrm>
        </p:spPr>
        <p:txBody>
          <a:bodyPr/>
          <a:lstStyle/>
          <a:p>
            <a:pPr algn="l"/>
            <a:r>
              <a:rPr lang="en-US" sz="2000" dirty="0">
                <a:solidFill>
                  <a:schemeClr val="tx1"/>
                </a:solidFill>
              </a:rPr>
              <a:t>MINUTES OF THE 2020 ANNUAL GENERAL MEETING</a:t>
            </a:r>
            <a:endParaRPr lang="en-AU" sz="2000" dirty="0">
              <a:solidFill>
                <a:schemeClr val="tx1"/>
              </a:solidFill>
            </a:endParaRPr>
          </a:p>
        </p:txBody>
      </p:sp>
      <p:pic>
        <p:nvPicPr>
          <p:cNvPr id="4" name="Picture 4">
            <a:extLst>
              <a:ext uri="{FF2B5EF4-FFF2-40B4-BE49-F238E27FC236}">
                <a16:creationId xmlns:a16="http://schemas.microsoft.com/office/drawing/2014/main" id="{EBE47773-85ED-4AEA-B15D-11BEAB445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2" name="Rectangle 1">
            <a:extLst>
              <a:ext uri="{FF2B5EF4-FFF2-40B4-BE49-F238E27FC236}">
                <a16:creationId xmlns:a16="http://schemas.microsoft.com/office/drawing/2014/main" id="{1F9EFF31-8CB3-407D-A6DE-7F16F301D84E}"/>
              </a:ext>
            </a:extLst>
          </p:cNvPr>
          <p:cNvSpPr/>
          <p:nvPr/>
        </p:nvSpPr>
        <p:spPr>
          <a:xfrm>
            <a:off x="3095683" y="5936889"/>
            <a:ext cx="6096000" cy="584775"/>
          </a:xfrm>
          <a:prstGeom prst="rect">
            <a:avLst/>
          </a:prstGeom>
        </p:spPr>
        <p:txBody>
          <a:bodyPr>
            <a:spAutoFit/>
          </a:bodyPr>
          <a:lstStyle/>
          <a:p>
            <a:r>
              <a:rPr lang="en-AU" sz="1600" dirty="0"/>
              <a:t>See Annual Report 2021 on CPSARA website</a:t>
            </a:r>
            <a:br>
              <a:rPr lang="en-AU" sz="1600" dirty="0"/>
            </a:br>
            <a:r>
              <a:rPr lang="en-AU" sz="1600" dirty="0"/>
              <a:t>(Link sent in Zoom chat)</a:t>
            </a:r>
          </a:p>
        </p:txBody>
      </p:sp>
    </p:spTree>
    <p:extLst>
      <p:ext uri="{BB962C8B-B14F-4D97-AF65-F5344CB8AC3E}">
        <p14:creationId xmlns:p14="http://schemas.microsoft.com/office/powerpoint/2010/main" val="3082903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sz="4000" b="1" dirty="0">
                <a:ea typeface="Calibri" panose="020F0502020204030204" pitchFamily="34" charset="0"/>
                <a:cs typeface="Calibri" panose="020F0502020204030204" pitchFamily="34" charset="0"/>
              </a:rPr>
              <a:t>Daniel Berry Inspirational Award</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78FC12FA-493C-4204-8332-AACB12C6EC6F}"/>
              </a:ext>
            </a:extLst>
          </p:cNvPr>
          <p:cNvSpPr txBox="1"/>
          <p:nvPr/>
        </p:nvSpPr>
        <p:spPr>
          <a:xfrm>
            <a:off x="838200" y="1676913"/>
            <a:ext cx="6092926" cy="707886"/>
          </a:xfrm>
          <a:prstGeom prst="rect">
            <a:avLst/>
          </a:prstGeom>
          <a:noFill/>
        </p:spPr>
        <p:txBody>
          <a:bodyPr wrap="square">
            <a:spAutoFit/>
          </a:bodyPr>
          <a:lstStyle/>
          <a:p>
            <a:r>
              <a:rPr lang="en-AU" sz="4000" b="1" dirty="0">
                <a:ea typeface="Calibri" panose="020F0502020204030204" pitchFamily="34" charset="0"/>
                <a:cs typeface="Calibri" panose="020F0502020204030204" pitchFamily="34" charset="0"/>
              </a:rPr>
              <a:t>Indiana Cooper</a:t>
            </a:r>
            <a:endParaRPr lang="en-US" sz="4000" b="1" dirty="0"/>
          </a:p>
        </p:txBody>
      </p:sp>
      <p:pic>
        <p:nvPicPr>
          <p:cNvPr id="6" name="Picture 5" descr="A picture containing grass, outdoor, person, young&#10;&#10;Description automatically generated">
            <a:extLst>
              <a:ext uri="{FF2B5EF4-FFF2-40B4-BE49-F238E27FC236}">
                <a16:creationId xmlns:a16="http://schemas.microsoft.com/office/drawing/2014/main" id="{E33E7EDF-7A7B-4560-ABE1-641652898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657222" y="1945215"/>
            <a:ext cx="5073253" cy="3804940"/>
          </a:xfrm>
          <a:prstGeom prst="rect">
            <a:avLst/>
          </a:prstGeom>
        </p:spPr>
      </p:pic>
    </p:spTree>
    <p:extLst>
      <p:ext uri="{BB962C8B-B14F-4D97-AF65-F5344CB8AC3E}">
        <p14:creationId xmlns:p14="http://schemas.microsoft.com/office/powerpoint/2010/main" val="1203472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a:bodyPr>
          <a:lstStyle/>
          <a:p>
            <a:pPr algn="ctr"/>
            <a:r>
              <a:rPr lang="en-GB" sz="4000" b="1" dirty="0">
                <a:ea typeface="Calibri" panose="020F0502020204030204" pitchFamily="34" charset="0"/>
                <a:cs typeface="Calibri" panose="020F0502020204030204" pitchFamily="34" charset="0"/>
              </a:rPr>
              <a:t>Athlete of the Year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84D2A4D6-C3CB-4E0B-B1FE-34958C4A1C22}"/>
              </a:ext>
            </a:extLst>
          </p:cNvPr>
          <p:cNvSpPr txBox="1"/>
          <p:nvPr/>
        </p:nvSpPr>
        <p:spPr>
          <a:xfrm>
            <a:off x="4042819" y="4290803"/>
            <a:ext cx="4705564" cy="369332"/>
          </a:xfrm>
          <a:prstGeom prst="rect">
            <a:avLst/>
          </a:prstGeom>
          <a:noFill/>
        </p:spPr>
        <p:txBody>
          <a:bodyPr wrap="square" rtlCol="0">
            <a:spAutoFit/>
          </a:bodyPr>
          <a:lstStyle/>
          <a:p>
            <a:r>
              <a:rPr lang="en-AU" dirty="0"/>
              <a:t>Presented by Kerry West</a:t>
            </a:r>
          </a:p>
        </p:txBody>
      </p:sp>
    </p:spTree>
    <p:extLst>
      <p:ext uri="{BB962C8B-B14F-4D97-AF65-F5344CB8AC3E}">
        <p14:creationId xmlns:p14="http://schemas.microsoft.com/office/powerpoint/2010/main" val="1423806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sz="4000" b="1" dirty="0">
                <a:ea typeface="Calibri" panose="020F0502020204030204" pitchFamily="34" charset="0"/>
                <a:cs typeface="Calibri" panose="020F0502020204030204" pitchFamily="34" charset="0"/>
              </a:rPr>
              <a:t>Athlete of the Year	</a:t>
            </a:r>
            <a:br>
              <a:rPr lang="en-GB" sz="4000" b="1" dirty="0">
                <a:ea typeface="Calibri" panose="020F0502020204030204" pitchFamily="34" charset="0"/>
                <a:cs typeface="Calibri" panose="020F0502020204030204" pitchFamily="34" charset="0"/>
              </a:rPr>
            </a:br>
            <a:r>
              <a:rPr lang="en-GB" sz="4000" b="1" dirty="0">
                <a:ea typeface="Calibri" panose="020F0502020204030204" pitchFamily="34" charset="0"/>
                <a:cs typeface="Calibri" panose="020F0502020204030204" pitchFamily="34" charset="0"/>
              </a:rPr>
              <a:t>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78FC12FA-493C-4204-8332-AACB12C6EC6F}"/>
              </a:ext>
            </a:extLst>
          </p:cNvPr>
          <p:cNvSpPr txBox="1"/>
          <p:nvPr/>
        </p:nvSpPr>
        <p:spPr>
          <a:xfrm>
            <a:off x="838200" y="1676913"/>
            <a:ext cx="6092926" cy="707886"/>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Jess Cronje</a:t>
            </a:r>
            <a:endParaRPr lang="en-US" sz="4000" b="1" dirty="0"/>
          </a:p>
        </p:txBody>
      </p:sp>
      <p:pic>
        <p:nvPicPr>
          <p:cNvPr id="6" name="Picture 5" descr="A picture containing bicycle, person, riding, child&#10;&#10;Description automatically generated">
            <a:extLst>
              <a:ext uri="{FF2B5EF4-FFF2-40B4-BE49-F238E27FC236}">
                <a16:creationId xmlns:a16="http://schemas.microsoft.com/office/drawing/2014/main" id="{A72914F6-481E-44CA-99D3-AC3711579DD7}"/>
              </a:ext>
            </a:extLst>
          </p:cNvPr>
          <p:cNvPicPr>
            <a:picLocks noChangeAspect="1"/>
          </p:cNvPicPr>
          <p:nvPr/>
        </p:nvPicPr>
        <p:blipFill rotWithShape="1">
          <a:blip r:embed="rId3">
            <a:extLst>
              <a:ext uri="{28A0092B-C50C-407E-A947-70E740481C1C}">
                <a14:useLocalDpi xmlns:a14="http://schemas.microsoft.com/office/drawing/2010/main" val="0"/>
              </a:ext>
            </a:extLst>
          </a:blip>
          <a:srcRect t="9494" b="6962"/>
          <a:stretch/>
        </p:blipFill>
        <p:spPr>
          <a:xfrm>
            <a:off x="5335692" y="1089655"/>
            <a:ext cx="3407705" cy="5053264"/>
          </a:xfrm>
          <a:prstGeom prst="rect">
            <a:avLst/>
          </a:prstGeom>
        </p:spPr>
      </p:pic>
    </p:spTree>
    <p:extLst>
      <p:ext uri="{BB962C8B-B14F-4D97-AF65-F5344CB8AC3E}">
        <p14:creationId xmlns:p14="http://schemas.microsoft.com/office/powerpoint/2010/main" val="42014590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sz="4000" b="1" dirty="0">
                <a:ea typeface="Calibri" panose="020F0502020204030204" pitchFamily="34" charset="0"/>
                <a:cs typeface="Calibri" panose="020F0502020204030204" pitchFamily="34" charset="0"/>
              </a:rPr>
              <a:t>Athlete of the Year	</a:t>
            </a:r>
            <a:br>
              <a:rPr lang="en-GB" sz="4000" b="1" dirty="0">
                <a:ea typeface="Calibri" panose="020F0502020204030204" pitchFamily="34" charset="0"/>
                <a:cs typeface="Calibri" panose="020F0502020204030204" pitchFamily="34" charset="0"/>
              </a:rPr>
            </a:br>
            <a:r>
              <a:rPr lang="en-GB" sz="4000" b="1" dirty="0">
                <a:ea typeface="Calibri" panose="020F0502020204030204" pitchFamily="34" charset="0"/>
                <a:cs typeface="Calibri" panose="020F0502020204030204" pitchFamily="34" charset="0"/>
              </a:rPr>
              <a:t>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78FC12FA-493C-4204-8332-AACB12C6EC6F}"/>
              </a:ext>
            </a:extLst>
          </p:cNvPr>
          <p:cNvSpPr txBox="1"/>
          <p:nvPr/>
        </p:nvSpPr>
        <p:spPr>
          <a:xfrm>
            <a:off x="838200" y="1676913"/>
            <a:ext cx="6092926" cy="707886"/>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Gordon Allan</a:t>
            </a:r>
          </a:p>
        </p:txBody>
      </p:sp>
      <p:pic>
        <p:nvPicPr>
          <p:cNvPr id="6" name="Picture 5">
            <a:extLst>
              <a:ext uri="{FF2B5EF4-FFF2-40B4-BE49-F238E27FC236}">
                <a16:creationId xmlns:a16="http://schemas.microsoft.com/office/drawing/2014/main" id="{10996F2B-5367-453A-8AD9-5ED1DE9DA348}"/>
              </a:ext>
            </a:extLst>
          </p:cNvPr>
          <p:cNvPicPr>
            <a:picLocks noChangeAspect="1"/>
          </p:cNvPicPr>
          <p:nvPr/>
        </p:nvPicPr>
        <p:blipFill rotWithShape="1">
          <a:blip r:embed="rId3"/>
          <a:srcRect l="36637" t="21411" r="36270" b="12424"/>
          <a:stretch/>
        </p:blipFill>
        <p:spPr>
          <a:xfrm>
            <a:off x="5250849" y="1145804"/>
            <a:ext cx="3568820" cy="4902507"/>
          </a:xfrm>
          <a:prstGeom prst="rect">
            <a:avLst/>
          </a:prstGeom>
        </p:spPr>
      </p:pic>
    </p:spTree>
    <p:extLst>
      <p:ext uri="{BB962C8B-B14F-4D97-AF65-F5344CB8AC3E}">
        <p14:creationId xmlns:p14="http://schemas.microsoft.com/office/powerpoint/2010/main" val="13991072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sz="4000" b="1" dirty="0">
                <a:ea typeface="Calibri" panose="020F0502020204030204" pitchFamily="34" charset="0"/>
                <a:cs typeface="Calibri" panose="020F0502020204030204" pitchFamily="34" charset="0"/>
              </a:rPr>
              <a:t>Athlete of the Year	</a:t>
            </a:r>
            <a:br>
              <a:rPr lang="en-GB" sz="4000" b="1" dirty="0">
                <a:ea typeface="Calibri" panose="020F0502020204030204" pitchFamily="34" charset="0"/>
                <a:cs typeface="Calibri" panose="020F0502020204030204" pitchFamily="34" charset="0"/>
              </a:rPr>
            </a:br>
            <a:r>
              <a:rPr lang="en-GB" sz="4000" b="1" dirty="0">
                <a:ea typeface="Calibri" panose="020F0502020204030204" pitchFamily="34" charset="0"/>
                <a:cs typeface="Calibri" panose="020F0502020204030204" pitchFamily="34" charset="0"/>
              </a:rPr>
              <a:t>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78FC12FA-493C-4204-8332-AACB12C6EC6F}"/>
              </a:ext>
            </a:extLst>
          </p:cNvPr>
          <p:cNvSpPr txBox="1"/>
          <p:nvPr/>
        </p:nvSpPr>
        <p:spPr>
          <a:xfrm>
            <a:off x="838200" y="1676913"/>
            <a:ext cx="6092926" cy="707886"/>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Amanda Reid  </a:t>
            </a:r>
          </a:p>
        </p:txBody>
      </p:sp>
      <p:pic>
        <p:nvPicPr>
          <p:cNvPr id="6" name="Picture 5">
            <a:extLst>
              <a:ext uri="{FF2B5EF4-FFF2-40B4-BE49-F238E27FC236}">
                <a16:creationId xmlns:a16="http://schemas.microsoft.com/office/drawing/2014/main" id="{27D6B422-699E-4A9B-9F5E-19B3A1F4805C}"/>
              </a:ext>
            </a:extLst>
          </p:cNvPr>
          <p:cNvPicPr>
            <a:picLocks noChangeAspect="1"/>
          </p:cNvPicPr>
          <p:nvPr/>
        </p:nvPicPr>
        <p:blipFill rotWithShape="1">
          <a:blip r:embed="rId3"/>
          <a:srcRect l="36236" t="17678" r="36292" b="12509"/>
          <a:stretch/>
        </p:blipFill>
        <p:spPr>
          <a:xfrm>
            <a:off x="6096000" y="1035121"/>
            <a:ext cx="3349375" cy="4787757"/>
          </a:xfrm>
          <a:prstGeom prst="rect">
            <a:avLst/>
          </a:prstGeom>
        </p:spPr>
      </p:pic>
    </p:spTree>
    <p:extLst>
      <p:ext uri="{BB962C8B-B14F-4D97-AF65-F5344CB8AC3E}">
        <p14:creationId xmlns:p14="http://schemas.microsoft.com/office/powerpoint/2010/main" val="6965373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a:bodyPr>
          <a:lstStyle/>
          <a:p>
            <a:pPr algn="ctr"/>
            <a:r>
              <a:rPr lang="en-GB" sz="4000" b="1" dirty="0">
                <a:ea typeface="Calibri" panose="020F0502020204030204" pitchFamily="34" charset="0"/>
                <a:cs typeface="Calibri" panose="020F0502020204030204" pitchFamily="34" charset="0"/>
              </a:rPr>
              <a:t>Community Spirit Award</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DE42A1A3-FE3E-40A4-9BED-D3CC7AEBA01E}"/>
              </a:ext>
            </a:extLst>
          </p:cNvPr>
          <p:cNvSpPr txBox="1"/>
          <p:nvPr/>
        </p:nvSpPr>
        <p:spPr>
          <a:xfrm>
            <a:off x="4042819" y="4290803"/>
            <a:ext cx="4705564" cy="369332"/>
          </a:xfrm>
          <a:prstGeom prst="rect">
            <a:avLst/>
          </a:prstGeom>
          <a:noFill/>
        </p:spPr>
        <p:txBody>
          <a:bodyPr wrap="square" rtlCol="0">
            <a:spAutoFit/>
          </a:bodyPr>
          <a:lstStyle/>
          <a:p>
            <a:r>
              <a:rPr lang="en-AU" dirty="0"/>
              <a:t>Presented by Brian Berry</a:t>
            </a:r>
          </a:p>
        </p:txBody>
      </p:sp>
    </p:spTree>
    <p:extLst>
      <p:ext uri="{BB962C8B-B14F-4D97-AF65-F5344CB8AC3E}">
        <p14:creationId xmlns:p14="http://schemas.microsoft.com/office/powerpoint/2010/main" val="306475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b="1" dirty="0">
                <a:ea typeface="Calibri" panose="020F0502020204030204" pitchFamily="34" charset="0"/>
                <a:cs typeface="Calibri" panose="020F0502020204030204" pitchFamily="34" charset="0"/>
              </a:rPr>
              <a:t>Community Spirit Award</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7" name="TextBox 6">
            <a:extLst>
              <a:ext uri="{FF2B5EF4-FFF2-40B4-BE49-F238E27FC236}">
                <a16:creationId xmlns:a16="http://schemas.microsoft.com/office/drawing/2014/main" id="{E4F1ED3C-380B-47C5-BC73-A17A094FA74E}"/>
              </a:ext>
            </a:extLst>
          </p:cNvPr>
          <p:cNvSpPr txBox="1"/>
          <p:nvPr/>
        </p:nvSpPr>
        <p:spPr>
          <a:xfrm>
            <a:off x="838200" y="1676913"/>
            <a:ext cx="4697627" cy="1938992"/>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Anthony </a:t>
            </a:r>
            <a:br>
              <a:rPr lang="en-GB" sz="4000" b="1" dirty="0">
                <a:ea typeface="Calibri" panose="020F0502020204030204" pitchFamily="34" charset="0"/>
                <a:cs typeface="Calibri" panose="020F0502020204030204" pitchFamily="34" charset="0"/>
              </a:rPr>
            </a:br>
            <a:r>
              <a:rPr lang="en-GB" sz="4000" b="1" dirty="0" err="1">
                <a:ea typeface="Calibri" panose="020F0502020204030204" pitchFamily="34" charset="0"/>
                <a:cs typeface="Calibri" panose="020F0502020204030204" pitchFamily="34" charset="0"/>
              </a:rPr>
              <a:t>Marmont</a:t>
            </a:r>
            <a:endParaRPr lang="en-GB" sz="4000" b="1" dirty="0">
              <a:ea typeface="Calibri" panose="020F0502020204030204" pitchFamily="34" charset="0"/>
              <a:cs typeface="Calibri" panose="020F0502020204030204" pitchFamily="34" charset="0"/>
            </a:endParaRPr>
          </a:p>
          <a:p>
            <a:endParaRPr lang="en-GB" sz="4000" b="1" i="1" dirty="0">
              <a:ea typeface="Calibri" panose="020F0502020204030204" pitchFamily="34" charset="0"/>
              <a:cs typeface="Calibri" panose="020F0502020204030204" pitchFamily="34" charset="0"/>
            </a:endParaRPr>
          </a:p>
        </p:txBody>
      </p:sp>
      <p:pic>
        <p:nvPicPr>
          <p:cNvPr id="5" name="Picture 4" descr="A group of people sitting in wheelchairs&#10;&#10;Description automatically generated with low confidence">
            <a:extLst>
              <a:ext uri="{FF2B5EF4-FFF2-40B4-BE49-F238E27FC236}">
                <a16:creationId xmlns:a16="http://schemas.microsoft.com/office/drawing/2014/main" id="{8F74433A-05EF-4F05-BD85-3938F6BD3053}"/>
              </a:ext>
            </a:extLst>
          </p:cNvPr>
          <p:cNvPicPr>
            <a:picLocks noChangeAspect="1"/>
          </p:cNvPicPr>
          <p:nvPr/>
        </p:nvPicPr>
        <p:blipFill rotWithShape="1">
          <a:blip r:embed="rId3">
            <a:extLst>
              <a:ext uri="{28A0092B-C50C-407E-A947-70E740481C1C}">
                <a14:useLocalDpi xmlns:a14="http://schemas.microsoft.com/office/drawing/2010/main" val="0"/>
              </a:ext>
            </a:extLst>
          </a:blip>
          <a:srcRect t="22335" r="33759" b="-1096"/>
          <a:stretch/>
        </p:blipFill>
        <p:spPr>
          <a:xfrm>
            <a:off x="3545974" y="1137868"/>
            <a:ext cx="5780241" cy="4582263"/>
          </a:xfrm>
          <a:prstGeom prst="rect">
            <a:avLst/>
          </a:prstGeom>
        </p:spPr>
      </p:pic>
    </p:spTree>
    <p:extLst>
      <p:ext uri="{BB962C8B-B14F-4D97-AF65-F5344CB8AC3E}">
        <p14:creationId xmlns:p14="http://schemas.microsoft.com/office/powerpoint/2010/main" val="17373312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b="1" dirty="0">
                <a:ea typeface="Calibri" panose="020F0502020204030204" pitchFamily="34" charset="0"/>
                <a:cs typeface="Calibri" panose="020F0502020204030204" pitchFamily="34" charset="0"/>
              </a:rPr>
              <a:t>Community Spirit Award</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7" name="TextBox 6">
            <a:extLst>
              <a:ext uri="{FF2B5EF4-FFF2-40B4-BE49-F238E27FC236}">
                <a16:creationId xmlns:a16="http://schemas.microsoft.com/office/drawing/2014/main" id="{E4F1ED3C-380B-47C5-BC73-A17A094FA74E}"/>
              </a:ext>
            </a:extLst>
          </p:cNvPr>
          <p:cNvSpPr txBox="1"/>
          <p:nvPr/>
        </p:nvSpPr>
        <p:spPr>
          <a:xfrm>
            <a:off x="838200" y="1676913"/>
            <a:ext cx="4118811" cy="707886"/>
          </a:xfrm>
          <a:prstGeom prst="rect">
            <a:avLst/>
          </a:prstGeom>
          <a:noFill/>
        </p:spPr>
        <p:txBody>
          <a:bodyPr wrap="square">
            <a:spAutoFit/>
          </a:bodyPr>
          <a:lstStyle/>
          <a:p>
            <a:r>
              <a:rPr lang="en-AU" sz="4000" b="1" dirty="0">
                <a:ea typeface="Calibri" panose="020F0502020204030204" pitchFamily="34" charset="0"/>
                <a:cs typeface="Calibri" panose="020F0502020204030204" pitchFamily="34" charset="0"/>
              </a:rPr>
              <a:t>Ben Sutton</a:t>
            </a:r>
            <a:endParaRPr lang="en-GB" sz="4000" b="1" i="1" dirty="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38ECC85-EF90-444C-AF97-9BD2BEF79857}"/>
              </a:ext>
            </a:extLst>
          </p:cNvPr>
          <p:cNvPicPr>
            <a:picLocks noChangeAspect="1"/>
          </p:cNvPicPr>
          <p:nvPr/>
        </p:nvPicPr>
        <p:blipFill rotWithShape="1">
          <a:blip r:embed="rId3">
            <a:extLst>
              <a:ext uri="{28A0092B-C50C-407E-A947-70E740481C1C}">
                <a14:useLocalDpi xmlns:a14="http://schemas.microsoft.com/office/drawing/2010/main" val="0"/>
              </a:ext>
            </a:extLst>
          </a:blip>
          <a:srcRect l="6946" r="3448" b="2"/>
          <a:stretch/>
        </p:blipFill>
        <p:spPr>
          <a:xfrm>
            <a:off x="4198811" y="365904"/>
            <a:ext cx="5364989" cy="5029229"/>
          </a:xfrm>
          <a:prstGeom prst="rect">
            <a:avLst/>
          </a:prstGeom>
        </p:spPr>
      </p:pic>
    </p:spTree>
    <p:extLst>
      <p:ext uri="{BB962C8B-B14F-4D97-AF65-F5344CB8AC3E}">
        <p14:creationId xmlns:p14="http://schemas.microsoft.com/office/powerpoint/2010/main" val="29074793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a:bodyPr>
          <a:lstStyle/>
          <a:p>
            <a:pPr algn="ctr"/>
            <a:r>
              <a:rPr lang="en-GB" sz="4000" b="1" dirty="0">
                <a:ea typeface="Calibri" panose="020F0502020204030204" pitchFamily="34" charset="0"/>
                <a:cs typeface="Calibri" panose="020F0502020204030204" pitchFamily="34" charset="0"/>
              </a:rPr>
              <a:t>Life Membership Awards</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6AFBD816-4780-422C-B0BF-E6456A75E244}"/>
              </a:ext>
            </a:extLst>
          </p:cNvPr>
          <p:cNvSpPr txBox="1"/>
          <p:nvPr/>
        </p:nvSpPr>
        <p:spPr>
          <a:xfrm>
            <a:off x="4042819" y="4290803"/>
            <a:ext cx="4705564" cy="369332"/>
          </a:xfrm>
          <a:prstGeom prst="rect">
            <a:avLst/>
          </a:prstGeom>
          <a:noFill/>
        </p:spPr>
        <p:txBody>
          <a:bodyPr wrap="square" rtlCol="0">
            <a:spAutoFit/>
          </a:bodyPr>
          <a:lstStyle/>
          <a:p>
            <a:r>
              <a:rPr lang="en-AU" dirty="0"/>
              <a:t>Presented by Brian Berry</a:t>
            </a:r>
          </a:p>
        </p:txBody>
      </p:sp>
    </p:spTree>
    <p:extLst>
      <p:ext uri="{BB962C8B-B14F-4D97-AF65-F5344CB8AC3E}">
        <p14:creationId xmlns:p14="http://schemas.microsoft.com/office/powerpoint/2010/main" val="1406799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b="1" dirty="0">
                <a:ea typeface="Calibri" panose="020F0502020204030204" pitchFamily="34" charset="0"/>
                <a:cs typeface="Calibri" panose="020F0502020204030204" pitchFamily="34" charset="0"/>
              </a:rPr>
              <a:t>Life Membership Awards</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78FC12FA-493C-4204-8332-AACB12C6EC6F}"/>
              </a:ext>
            </a:extLst>
          </p:cNvPr>
          <p:cNvSpPr txBox="1"/>
          <p:nvPr/>
        </p:nvSpPr>
        <p:spPr>
          <a:xfrm>
            <a:off x="838201" y="1676913"/>
            <a:ext cx="3994484" cy="707886"/>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Heather Berry</a:t>
            </a:r>
            <a:endParaRPr lang="en-US" sz="4000" b="1" i="1" dirty="0"/>
          </a:p>
        </p:txBody>
      </p:sp>
      <p:pic>
        <p:nvPicPr>
          <p:cNvPr id="7" name="Picture 6" descr="A group of people posing for the camera&#10;&#10;Description automatically generated">
            <a:extLst>
              <a:ext uri="{FF2B5EF4-FFF2-40B4-BE49-F238E27FC236}">
                <a16:creationId xmlns:a16="http://schemas.microsoft.com/office/drawing/2014/main" id="{4A200DD9-C2A9-4F57-80C8-22F3B6DDC0CC}"/>
              </a:ext>
            </a:extLst>
          </p:cNvPr>
          <p:cNvPicPr>
            <a:picLocks noChangeAspect="1"/>
          </p:cNvPicPr>
          <p:nvPr/>
        </p:nvPicPr>
        <p:blipFill rotWithShape="1">
          <a:blip r:embed="rId3">
            <a:extLst>
              <a:ext uri="{28A0092B-C50C-407E-A947-70E740481C1C}">
                <a14:useLocalDpi xmlns:a14="http://schemas.microsoft.com/office/drawing/2010/main" val="0"/>
              </a:ext>
            </a:extLst>
          </a:blip>
          <a:srcRect t="26703"/>
          <a:stretch/>
        </p:blipFill>
        <p:spPr>
          <a:xfrm>
            <a:off x="4832685" y="1233888"/>
            <a:ext cx="4841670" cy="4731744"/>
          </a:xfrm>
          <a:prstGeom prst="rect">
            <a:avLst/>
          </a:prstGeom>
        </p:spPr>
      </p:pic>
    </p:spTree>
    <p:extLst>
      <p:ext uri="{BB962C8B-B14F-4D97-AF65-F5344CB8AC3E}">
        <p14:creationId xmlns:p14="http://schemas.microsoft.com/office/powerpoint/2010/main" val="213680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3458768" y="2898226"/>
            <a:ext cx="10288157" cy="1677629"/>
          </a:xfrm>
        </p:spPr>
        <p:txBody>
          <a:bodyPr>
            <a:normAutofit/>
          </a:bodyPr>
          <a:lstStyle/>
          <a:p>
            <a:r>
              <a:rPr lang="en-GB" sz="3200" b="1" dirty="0"/>
              <a:t>Annual Report</a:t>
            </a:r>
            <a:endParaRPr lang="en-US" sz="3200" b="1" dirty="0"/>
          </a:p>
        </p:txBody>
      </p:sp>
      <p:sp>
        <p:nvSpPr>
          <p:cNvPr id="8" name="Title 7">
            <a:extLst>
              <a:ext uri="{FF2B5EF4-FFF2-40B4-BE49-F238E27FC236}">
                <a16:creationId xmlns:a16="http://schemas.microsoft.com/office/drawing/2014/main" id="{42EF4861-5EE2-4933-A27E-171D36DD9F0B}"/>
              </a:ext>
            </a:extLst>
          </p:cNvPr>
          <p:cNvSpPr>
            <a:spLocks noGrp="1"/>
          </p:cNvSpPr>
          <p:nvPr>
            <p:ph type="ctrTitle"/>
          </p:nvPr>
        </p:nvSpPr>
        <p:spPr>
          <a:xfrm>
            <a:off x="3863204" y="2605849"/>
            <a:ext cx="7766936" cy="1646302"/>
          </a:xfrm>
        </p:spPr>
        <p:txBody>
          <a:bodyPr/>
          <a:lstStyle/>
          <a:p>
            <a:pPr algn="l"/>
            <a:r>
              <a:rPr lang="en-US" sz="2000" dirty="0">
                <a:solidFill>
                  <a:schemeClr val="tx1"/>
                </a:solidFill>
              </a:rPr>
              <a:t>Treasurer’s Report for AGM 2020/2021 Financial Year</a:t>
            </a:r>
            <a:endParaRPr lang="en-AU" sz="2000" dirty="0">
              <a:solidFill>
                <a:schemeClr val="tx1"/>
              </a:solidFill>
            </a:endParaRPr>
          </a:p>
        </p:txBody>
      </p:sp>
      <p:pic>
        <p:nvPicPr>
          <p:cNvPr id="4" name="Picture 4">
            <a:extLst>
              <a:ext uri="{FF2B5EF4-FFF2-40B4-BE49-F238E27FC236}">
                <a16:creationId xmlns:a16="http://schemas.microsoft.com/office/drawing/2014/main" id="{EBE47773-85ED-4AEA-B15D-11BEAB445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2" name="Rectangle 1">
            <a:extLst>
              <a:ext uri="{FF2B5EF4-FFF2-40B4-BE49-F238E27FC236}">
                <a16:creationId xmlns:a16="http://schemas.microsoft.com/office/drawing/2014/main" id="{9B32DEB9-F656-4476-AFFE-9F0F518AFC1F}"/>
              </a:ext>
            </a:extLst>
          </p:cNvPr>
          <p:cNvSpPr/>
          <p:nvPr/>
        </p:nvSpPr>
        <p:spPr>
          <a:xfrm>
            <a:off x="3000319" y="5936889"/>
            <a:ext cx="6096000" cy="646331"/>
          </a:xfrm>
          <a:prstGeom prst="rect">
            <a:avLst/>
          </a:prstGeom>
        </p:spPr>
        <p:txBody>
          <a:bodyPr>
            <a:spAutoFit/>
          </a:bodyPr>
          <a:lstStyle/>
          <a:p>
            <a:r>
              <a:rPr lang="en-AU" dirty="0"/>
              <a:t>See Annual Report 2021 on CPSARA website</a:t>
            </a:r>
            <a:br>
              <a:rPr lang="en-AU" dirty="0"/>
            </a:br>
            <a:r>
              <a:rPr lang="en-AU" dirty="0"/>
              <a:t>(Link sent in Zoom chat)</a:t>
            </a:r>
          </a:p>
        </p:txBody>
      </p:sp>
    </p:spTree>
    <p:extLst>
      <p:ext uri="{BB962C8B-B14F-4D97-AF65-F5344CB8AC3E}">
        <p14:creationId xmlns:p14="http://schemas.microsoft.com/office/powerpoint/2010/main" val="41428544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b="1" dirty="0">
                <a:ea typeface="Calibri" panose="020F0502020204030204" pitchFamily="34" charset="0"/>
                <a:cs typeface="Calibri" panose="020F0502020204030204" pitchFamily="34" charset="0"/>
              </a:rPr>
              <a:t>Life Membership Awards</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78FC12FA-493C-4204-8332-AACB12C6EC6F}"/>
              </a:ext>
            </a:extLst>
          </p:cNvPr>
          <p:cNvSpPr txBox="1"/>
          <p:nvPr/>
        </p:nvSpPr>
        <p:spPr>
          <a:xfrm>
            <a:off x="838201" y="1676913"/>
            <a:ext cx="3994484" cy="707886"/>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Nicki Ashton</a:t>
            </a:r>
            <a:endParaRPr lang="en-US" sz="4000" b="1" i="1" dirty="0"/>
          </a:p>
        </p:txBody>
      </p:sp>
      <p:pic>
        <p:nvPicPr>
          <p:cNvPr id="6" name="Picture 5">
            <a:extLst>
              <a:ext uri="{FF2B5EF4-FFF2-40B4-BE49-F238E27FC236}">
                <a16:creationId xmlns:a16="http://schemas.microsoft.com/office/drawing/2014/main" id="{FEFEB466-A1A1-40CB-AA83-243409403D27}"/>
              </a:ext>
            </a:extLst>
          </p:cNvPr>
          <p:cNvPicPr>
            <a:picLocks noChangeAspect="1"/>
          </p:cNvPicPr>
          <p:nvPr/>
        </p:nvPicPr>
        <p:blipFill rotWithShape="1">
          <a:blip r:embed="rId3"/>
          <a:srcRect l="15181" t="24452" r="55451" b="19002"/>
          <a:stretch/>
        </p:blipFill>
        <p:spPr>
          <a:xfrm>
            <a:off x="5343181" y="892366"/>
            <a:ext cx="3979896" cy="4310533"/>
          </a:xfrm>
          <a:prstGeom prst="rect">
            <a:avLst/>
          </a:prstGeom>
        </p:spPr>
      </p:pic>
    </p:spTree>
    <p:extLst>
      <p:ext uri="{BB962C8B-B14F-4D97-AF65-F5344CB8AC3E}">
        <p14:creationId xmlns:p14="http://schemas.microsoft.com/office/powerpoint/2010/main" val="21015311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339049" y="1069020"/>
            <a:ext cx="5072510" cy="1583294"/>
          </a:xfrm>
        </p:spPr>
        <p:txBody>
          <a:bodyPr>
            <a:noAutofit/>
          </a:bodyPr>
          <a:lstStyle/>
          <a:p>
            <a:pPr algn="ctr"/>
            <a:br>
              <a:rPr lang="en-GB" sz="2400" b="1" i="1" dirty="0">
                <a:ea typeface="Calibri" panose="020F0502020204030204" pitchFamily="34" charset="0"/>
                <a:cs typeface="Calibri" panose="020F0502020204030204" pitchFamily="34" charset="0"/>
              </a:rPr>
            </a:br>
            <a:r>
              <a:rPr lang="en-GB" sz="2400" b="1" i="1" dirty="0">
                <a:ea typeface="Calibri" panose="020F0502020204030204" pitchFamily="34" charset="0"/>
                <a:cs typeface="Calibri" panose="020F0502020204030204" pitchFamily="34" charset="0"/>
              </a:rPr>
              <a:t>Congratulations to all award winners and to all CPSARA members on your outstanding accomplishments </a:t>
            </a:r>
            <a:br>
              <a:rPr lang="en-GB" sz="2400" b="1" dirty="0">
                <a:ea typeface="Calibri" panose="020F0502020204030204" pitchFamily="34" charset="0"/>
                <a:cs typeface="Calibri" panose="020F0502020204030204" pitchFamily="34" charset="0"/>
              </a:rPr>
            </a:br>
            <a:br>
              <a:rPr lang="en-GB" sz="2400" b="1" dirty="0">
                <a:ea typeface="Calibri" panose="020F0502020204030204" pitchFamily="34" charset="0"/>
                <a:cs typeface="Calibri" panose="020F0502020204030204" pitchFamily="34" charset="0"/>
              </a:rPr>
            </a:br>
            <a:r>
              <a:rPr lang="en-GB" sz="2400" b="1" dirty="0">
                <a:ea typeface="Calibri" panose="020F0502020204030204" pitchFamily="34" charset="0"/>
                <a:cs typeface="Calibri" panose="020F0502020204030204" pitchFamily="34" charset="0"/>
              </a:rPr>
              <a:t>Thank you </a:t>
            </a:r>
            <a:br>
              <a:rPr lang="en-GB" sz="2400" b="1" i="1" dirty="0">
                <a:ea typeface="Calibri" panose="020F0502020204030204" pitchFamily="34" charset="0"/>
                <a:cs typeface="Calibri" panose="020F0502020204030204" pitchFamily="34" charset="0"/>
              </a:rPr>
            </a:br>
            <a:r>
              <a:rPr lang="en-GB" sz="2400" b="1" i="1" dirty="0">
                <a:ea typeface="Calibri" panose="020F0502020204030204" pitchFamily="34" charset="0"/>
                <a:cs typeface="Calibri" panose="020F0502020204030204" pitchFamily="34" charset="0"/>
              </a:rPr>
              <a:t>for celebrating our CPSARA athletes’ achievements with us for </a:t>
            </a:r>
            <a:r>
              <a:rPr lang="en-GB" sz="2400" b="1" i="1">
                <a:ea typeface="Calibri" panose="020F0502020204030204" pitchFamily="34" charset="0"/>
                <a:cs typeface="Calibri" panose="020F0502020204030204" pitchFamily="34" charset="0"/>
              </a:rPr>
              <a:t>the 2020/2021 </a:t>
            </a:r>
            <a:r>
              <a:rPr lang="en-GB" sz="2400" b="1" i="1" dirty="0">
                <a:ea typeface="Calibri" panose="020F0502020204030204" pitchFamily="34" charset="0"/>
                <a:cs typeface="Calibri" panose="020F0502020204030204" pitchFamily="34" charset="0"/>
              </a:rPr>
              <a:t>season</a:t>
            </a:r>
            <a:br>
              <a:rPr lang="en-GB" sz="2400" b="1" i="1" dirty="0">
                <a:ea typeface="Calibri" panose="020F0502020204030204" pitchFamily="34" charset="0"/>
                <a:cs typeface="Calibri" panose="020F0502020204030204" pitchFamily="34" charset="0"/>
              </a:rPr>
            </a:br>
            <a:endParaRPr lang="en-US" sz="2000" i="1"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113" t="11376" r="20871" b="4292"/>
          <a:stretch/>
        </p:blipFill>
        <p:spPr>
          <a:xfrm>
            <a:off x="770561" y="4726112"/>
            <a:ext cx="1808251" cy="1767155"/>
          </a:xfrm>
          <a:prstGeom prst="rect">
            <a:avLst/>
          </a:prstGeom>
        </p:spPr>
      </p:pic>
      <p:grpSp>
        <p:nvGrpSpPr>
          <p:cNvPr id="9" name="Group 8">
            <a:extLst>
              <a:ext uri="{FF2B5EF4-FFF2-40B4-BE49-F238E27FC236}">
                <a16:creationId xmlns:a16="http://schemas.microsoft.com/office/drawing/2014/main" id="{6ADFDB83-FCFE-4A3D-8EEA-BD47354DE34C}"/>
              </a:ext>
            </a:extLst>
          </p:cNvPr>
          <p:cNvGrpSpPr/>
          <p:nvPr/>
        </p:nvGrpSpPr>
        <p:grpSpPr>
          <a:xfrm>
            <a:off x="2250041" y="6061753"/>
            <a:ext cx="3431568" cy="696527"/>
            <a:chOff x="1" y="5523907"/>
            <a:chExt cx="4238886" cy="1244647"/>
          </a:xfrm>
        </p:grpSpPr>
        <p:sp>
          <p:nvSpPr>
            <p:cNvPr id="10" name="TextBox 9">
              <a:extLst>
                <a:ext uri="{FF2B5EF4-FFF2-40B4-BE49-F238E27FC236}">
                  <a16:creationId xmlns:a16="http://schemas.microsoft.com/office/drawing/2014/main" id="{4D932CC6-CEB7-4AAD-87F3-E1F3D8DE4130}"/>
                </a:ext>
              </a:extLst>
            </p:cNvPr>
            <p:cNvSpPr txBox="1"/>
            <p:nvPr/>
          </p:nvSpPr>
          <p:spPr>
            <a:xfrm>
              <a:off x="3425" y="5523907"/>
              <a:ext cx="4117833" cy="549977"/>
            </a:xfrm>
            <a:prstGeom prst="rect">
              <a:avLst/>
            </a:prstGeom>
            <a:noFill/>
          </p:spPr>
          <p:txBody>
            <a:bodyPr wrap="square" rtlCol="0">
              <a:spAutoFit/>
            </a:bodyPr>
            <a:lstStyle/>
            <a:p>
              <a:pPr algn="l"/>
              <a:r>
                <a:rPr lang="en-GB" sz="1400" b="1" dirty="0"/>
                <a:t>Thank you to our sponsors:                 </a:t>
              </a:r>
              <a:endParaRPr lang="en-US" sz="1400" b="1" dirty="0"/>
            </a:p>
          </p:txBody>
        </p:sp>
        <p:pic>
          <p:nvPicPr>
            <p:cNvPr id="11" name="Picture 9">
              <a:extLst>
                <a:ext uri="{FF2B5EF4-FFF2-40B4-BE49-F238E27FC236}">
                  <a16:creationId xmlns:a16="http://schemas.microsoft.com/office/drawing/2014/main" id="{7B43954F-B06C-474C-9995-9EA9E6619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136947"/>
              <a:ext cx="1941816" cy="631607"/>
            </a:xfrm>
            <a:prstGeom prst="rect">
              <a:avLst/>
            </a:prstGeom>
          </p:spPr>
        </p:pic>
        <p:pic>
          <p:nvPicPr>
            <p:cNvPr id="12" name="Picture 15">
              <a:extLst>
                <a:ext uri="{FF2B5EF4-FFF2-40B4-BE49-F238E27FC236}">
                  <a16:creationId xmlns:a16="http://schemas.microsoft.com/office/drawing/2014/main" id="{7FE4B5CF-98F3-44FA-B9E5-B549224460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7071" y="6069342"/>
              <a:ext cx="1941816" cy="699212"/>
            </a:xfrm>
            <a:prstGeom prst="rect">
              <a:avLst/>
            </a:prstGeom>
          </p:spPr>
        </p:pic>
      </p:grpSp>
      <p:pic>
        <p:nvPicPr>
          <p:cNvPr id="13" name="Picture 12" descr="A group of people posing for a photo&#10;&#10;Description automatically generated">
            <a:extLst>
              <a:ext uri="{FF2B5EF4-FFF2-40B4-BE49-F238E27FC236}">
                <a16:creationId xmlns:a16="http://schemas.microsoft.com/office/drawing/2014/main" id="{7D5869B6-B291-42BA-B9E3-C11417C26ED5}"/>
              </a:ext>
            </a:extLst>
          </p:cNvPr>
          <p:cNvPicPr>
            <a:picLocks noChangeAspect="1"/>
          </p:cNvPicPr>
          <p:nvPr/>
        </p:nvPicPr>
        <p:blipFill rotWithShape="1">
          <a:blip r:embed="rId5">
            <a:extLst>
              <a:ext uri="{28A0092B-C50C-407E-A947-70E740481C1C}">
                <a14:useLocalDpi xmlns:a14="http://schemas.microsoft.com/office/drawing/2010/main" val="0"/>
              </a:ext>
            </a:extLst>
          </a:blip>
          <a:srcRect t="24413"/>
          <a:stretch/>
        </p:blipFill>
        <p:spPr>
          <a:xfrm>
            <a:off x="5277993" y="1355145"/>
            <a:ext cx="6914007" cy="3919591"/>
          </a:xfrm>
          <a:prstGeom prst="rect">
            <a:avLst/>
          </a:prstGeom>
        </p:spPr>
      </p:pic>
    </p:spTree>
    <p:extLst>
      <p:ext uri="{BB962C8B-B14F-4D97-AF65-F5344CB8AC3E}">
        <p14:creationId xmlns:p14="http://schemas.microsoft.com/office/powerpoint/2010/main" val="2465929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3458768" y="2898226"/>
            <a:ext cx="10288157" cy="1677629"/>
          </a:xfrm>
        </p:spPr>
        <p:txBody>
          <a:bodyPr>
            <a:normAutofit/>
          </a:bodyPr>
          <a:lstStyle/>
          <a:p>
            <a:r>
              <a:rPr lang="en-GB" sz="3200" b="1" dirty="0"/>
              <a:t>Annual Report</a:t>
            </a:r>
            <a:endParaRPr lang="en-US" sz="3200" b="1" dirty="0"/>
          </a:p>
        </p:txBody>
      </p:sp>
      <p:sp>
        <p:nvSpPr>
          <p:cNvPr id="8" name="Title 7">
            <a:extLst>
              <a:ext uri="{FF2B5EF4-FFF2-40B4-BE49-F238E27FC236}">
                <a16:creationId xmlns:a16="http://schemas.microsoft.com/office/drawing/2014/main" id="{42EF4861-5EE2-4933-A27E-171D36DD9F0B}"/>
              </a:ext>
            </a:extLst>
          </p:cNvPr>
          <p:cNvSpPr>
            <a:spLocks noGrp="1"/>
          </p:cNvSpPr>
          <p:nvPr>
            <p:ph type="ctrTitle"/>
          </p:nvPr>
        </p:nvSpPr>
        <p:spPr>
          <a:xfrm>
            <a:off x="3863204" y="2605849"/>
            <a:ext cx="7766936" cy="1646302"/>
          </a:xfrm>
        </p:spPr>
        <p:txBody>
          <a:bodyPr/>
          <a:lstStyle/>
          <a:p>
            <a:pPr algn="l"/>
            <a:r>
              <a:rPr lang="en-US" sz="2000" dirty="0">
                <a:solidFill>
                  <a:schemeClr val="tx1"/>
                </a:solidFill>
              </a:rPr>
              <a:t>CPSARA Presidents Report – 2021</a:t>
            </a:r>
            <a:endParaRPr lang="en-AU" sz="2000" dirty="0">
              <a:solidFill>
                <a:schemeClr val="tx1"/>
              </a:solidFill>
            </a:endParaRPr>
          </a:p>
        </p:txBody>
      </p:sp>
      <p:pic>
        <p:nvPicPr>
          <p:cNvPr id="4" name="Picture 4">
            <a:extLst>
              <a:ext uri="{FF2B5EF4-FFF2-40B4-BE49-F238E27FC236}">
                <a16:creationId xmlns:a16="http://schemas.microsoft.com/office/drawing/2014/main" id="{EBE47773-85ED-4AEA-B15D-11BEAB445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Rectangle 4">
            <a:extLst>
              <a:ext uri="{FF2B5EF4-FFF2-40B4-BE49-F238E27FC236}">
                <a16:creationId xmlns:a16="http://schemas.microsoft.com/office/drawing/2014/main" id="{BF4F66CC-B5A7-4D54-8232-633293BD5268}"/>
              </a:ext>
            </a:extLst>
          </p:cNvPr>
          <p:cNvSpPr/>
          <p:nvPr/>
        </p:nvSpPr>
        <p:spPr>
          <a:xfrm>
            <a:off x="3000319" y="5936889"/>
            <a:ext cx="6096000" cy="646331"/>
          </a:xfrm>
          <a:prstGeom prst="rect">
            <a:avLst/>
          </a:prstGeom>
        </p:spPr>
        <p:txBody>
          <a:bodyPr>
            <a:spAutoFit/>
          </a:bodyPr>
          <a:lstStyle/>
          <a:p>
            <a:r>
              <a:rPr lang="en-AU" dirty="0"/>
              <a:t>See Annual Report 2021 on CPSARA website</a:t>
            </a:r>
            <a:br>
              <a:rPr lang="en-AU" dirty="0"/>
            </a:br>
            <a:r>
              <a:rPr lang="en-AU" dirty="0"/>
              <a:t>(Link sent in Zoom chat)</a:t>
            </a:r>
          </a:p>
        </p:txBody>
      </p:sp>
    </p:spTree>
    <p:extLst>
      <p:ext uri="{BB962C8B-B14F-4D97-AF65-F5344CB8AC3E}">
        <p14:creationId xmlns:p14="http://schemas.microsoft.com/office/powerpoint/2010/main" val="3053456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3458768" y="2898226"/>
            <a:ext cx="10288157" cy="1677629"/>
          </a:xfrm>
        </p:spPr>
        <p:txBody>
          <a:bodyPr>
            <a:normAutofit/>
          </a:bodyPr>
          <a:lstStyle/>
          <a:p>
            <a:r>
              <a:rPr lang="en-AU" sz="3200" dirty="0"/>
              <a:t>Adoption of Annual Report</a:t>
            </a:r>
            <a:endParaRPr lang="en-US" sz="3200" b="1" dirty="0"/>
          </a:p>
        </p:txBody>
      </p:sp>
      <p:pic>
        <p:nvPicPr>
          <p:cNvPr id="4" name="Picture 4">
            <a:extLst>
              <a:ext uri="{FF2B5EF4-FFF2-40B4-BE49-F238E27FC236}">
                <a16:creationId xmlns:a16="http://schemas.microsoft.com/office/drawing/2014/main" id="{EBE47773-85ED-4AEA-B15D-11BEAB445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Rectangle 4">
            <a:extLst>
              <a:ext uri="{FF2B5EF4-FFF2-40B4-BE49-F238E27FC236}">
                <a16:creationId xmlns:a16="http://schemas.microsoft.com/office/drawing/2014/main" id="{7332CEBD-CD5A-4A2A-AD94-4182EEE55668}"/>
              </a:ext>
            </a:extLst>
          </p:cNvPr>
          <p:cNvSpPr/>
          <p:nvPr/>
        </p:nvSpPr>
        <p:spPr>
          <a:xfrm>
            <a:off x="3000319" y="5936889"/>
            <a:ext cx="6096000" cy="646331"/>
          </a:xfrm>
          <a:prstGeom prst="rect">
            <a:avLst/>
          </a:prstGeom>
        </p:spPr>
        <p:txBody>
          <a:bodyPr>
            <a:spAutoFit/>
          </a:bodyPr>
          <a:lstStyle/>
          <a:p>
            <a:r>
              <a:rPr lang="en-AU" dirty="0"/>
              <a:t>See Annual Report 2021 on CPSARA website</a:t>
            </a:r>
            <a:br>
              <a:rPr lang="en-AU" dirty="0"/>
            </a:br>
            <a:r>
              <a:rPr lang="en-AU" dirty="0"/>
              <a:t>(Link sent in Zoom chat)</a:t>
            </a:r>
          </a:p>
        </p:txBody>
      </p:sp>
    </p:spTree>
    <p:extLst>
      <p:ext uri="{BB962C8B-B14F-4D97-AF65-F5344CB8AC3E}">
        <p14:creationId xmlns:p14="http://schemas.microsoft.com/office/powerpoint/2010/main" val="617528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2522334" y="2887209"/>
            <a:ext cx="10288157" cy="1677629"/>
          </a:xfrm>
        </p:spPr>
        <p:txBody>
          <a:bodyPr>
            <a:normAutofit/>
          </a:bodyPr>
          <a:lstStyle/>
          <a:p>
            <a:r>
              <a:rPr lang="en-AU" sz="3200" dirty="0"/>
              <a:t>Adoption of the Financial Statement</a:t>
            </a:r>
          </a:p>
        </p:txBody>
      </p:sp>
      <p:pic>
        <p:nvPicPr>
          <p:cNvPr id="4" name="Picture 4">
            <a:extLst>
              <a:ext uri="{FF2B5EF4-FFF2-40B4-BE49-F238E27FC236}">
                <a16:creationId xmlns:a16="http://schemas.microsoft.com/office/drawing/2014/main" id="{EBE47773-85ED-4AEA-B15D-11BEAB445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Rectangle 4">
            <a:extLst>
              <a:ext uri="{FF2B5EF4-FFF2-40B4-BE49-F238E27FC236}">
                <a16:creationId xmlns:a16="http://schemas.microsoft.com/office/drawing/2014/main" id="{6EE7A433-AF5E-499D-9C49-12E1E9CBA1B5}"/>
              </a:ext>
            </a:extLst>
          </p:cNvPr>
          <p:cNvSpPr/>
          <p:nvPr/>
        </p:nvSpPr>
        <p:spPr>
          <a:xfrm>
            <a:off x="3000319" y="5936889"/>
            <a:ext cx="6096000" cy="646331"/>
          </a:xfrm>
          <a:prstGeom prst="rect">
            <a:avLst/>
          </a:prstGeom>
        </p:spPr>
        <p:txBody>
          <a:bodyPr>
            <a:spAutoFit/>
          </a:bodyPr>
          <a:lstStyle/>
          <a:p>
            <a:r>
              <a:rPr lang="en-AU" dirty="0"/>
              <a:t>See Annual Report 2021 on CPSARA website</a:t>
            </a:r>
            <a:br>
              <a:rPr lang="en-AU" dirty="0"/>
            </a:br>
            <a:r>
              <a:rPr lang="en-AU" dirty="0"/>
              <a:t>(Link sent in Zoom chat)</a:t>
            </a:r>
          </a:p>
        </p:txBody>
      </p:sp>
    </p:spTree>
    <p:extLst>
      <p:ext uri="{BB962C8B-B14F-4D97-AF65-F5344CB8AC3E}">
        <p14:creationId xmlns:p14="http://schemas.microsoft.com/office/powerpoint/2010/main" val="1550764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2522334" y="2887209"/>
            <a:ext cx="10288157" cy="1677629"/>
          </a:xfrm>
        </p:spPr>
        <p:txBody>
          <a:bodyPr>
            <a:normAutofit/>
          </a:bodyPr>
          <a:lstStyle/>
          <a:p>
            <a:r>
              <a:rPr lang="en-AU" sz="3200" dirty="0"/>
              <a:t>Election of Office Bearers</a:t>
            </a:r>
          </a:p>
          <a:p>
            <a:r>
              <a:rPr lang="en-AU" sz="3200" dirty="0"/>
              <a:t>Secretary (2 year term)</a:t>
            </a:r>
          </a:p>
        </p:txBody>
      </p:sp>
      <p:pic>
        <p:nvPicPr>
          <p:cNvPr id="4" name="Picture 4">
            <a:extLst>
              <a:ext uri="{FF2B5EF4-FFF2-40B4-BE49-F238E27FC236}">
                <a16:creationId xmlns:a16="http://schemas.microsoft.com/office/drawing/2014/main" id="{EBE47773-85ED-4AEA-B15D-11BEAB445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Rectangle 4">
            <a:extLst>
              <a:ext uri="{FF2B5EF4-FFF2-40B4-BE49-F238E27FC236}">
                <a16:creationId xmlns:a16="http://schemas.microsoft.com/office/drawing/2014/main" id="{7D97B609-E1DA-42F6-BBEE-5C2AF52F3805}"/>
              </a:ext>
            </a:extLst>
          </p:cNvPr>
          <p:cNvSpPr/>
          <p:nvPr/>
        </p:nvSpPr>
        <p:spPr>
          <a:xfrm>
            <a:off x="3000319" y="5936889"/>
            <a:ext cx="6096000" cy="646331"/>
          </a:xfrm>
          <a:prstGeom prst="rect">
            <a:avLst/>
          </a:prstGeom>
        </p:spPr>
        <p:txBody>
          <a:bodyPr>
            <a:spAutoFit/>
          </a:bodyPr>
          <a:lstStyle/>
          <a:p>
            <a:r>
              <a:rPr lang="en-AU" dirty="0"/>
              <a:t>See Annual Report 2021 on CPSARA website</a:t>
            </a:r>
            <a:br>
              <a:rPr lang="en-AU" dirty="0"/>
            </a:br>
            <a:r>
              <a:rPr lang="en-AU" dirty="0"/>
              <a:t>(Link sent in Zoom chat)</a:t>
            </a:r>
          </a:p>
        </p:txBody>
      </p:sp>
    </p:spTree>
    <p:extLst>
      <p:ext uri="{BB962C8B-B14F-4D97-AF65-F5344CB8AC3E}">
        <p14:creationId xmlns:p14="http://schemas.microsoft.com/office/powerpoint/2010/main" val="158352901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811</TotalTime>
  <Words>838</Words>
  <Application>Microsoft Office PowerPoint</Application>
  <PresentationFormat>Widescreen</PresentationFormat>
  <Paragraphs>107</Paragraphs>
  <Slides>51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Trebuchet MS</vt:lpstr>
      <vt:lpstr>Wingdings 3</vt:lpstr>
      <vt:lpstr>Facet</vt:lpstr>
      <vt:lpstr>AGM/AWARDS NIGHT 2021</vt:lpstr>
      <vt:lpstr>ANNUAL GENERAL MEETING 13th August 2021 1. Opening and Welcome 2. Apologies 3. Minutes of the Previous Annual General Meeting held 18th September 2020 4. Adoption of Annual Report 5. Adoption of the Financial Statement 6. Election of Office Bearers Vice-President – (2-year term) Secretary – (2-year term) Ordinary Member – 3 Positions (1-year term) 7. Close of Meeting  Presentation of Awards Margaret &amp; Allan Gregson Encouragement Awards: Presented by Margaret Gregson    Swimming  Athletics David Campbell Encouragement Award Football: Presented by Bill Gurney Ian Menzies Encouragement Award Football: Presented by Ian Menzies Bill Gurney Encouragement Award Football: Presented by Bill Gurney Judy Webber Encouragement Award Various Sports: Presented by Murray Bartram Dawn Fraser Award for Swimming : Presented by Margaret Gregson    Tim Sherry Award for Athletics: Presented by Kim Georgallis          Footballer of the Year: Presented by Ian Menzies President’s Award: Presented by Brian Berry Daniel Berry Inspirational Award: Presented by Heather Berry &amp; Brian Berry  Athlete of the Year: Presented by Kerry West     Community Spirit Awards: Presented by Brian Berry Life Membership Awards: Presented by Brian Berry</vt:lpstr>
      <vt:lpstr>PowerPoint Presentation</vt:lpstr>
      <vt:lpstr>MINUTES OF THE 2020 ANNUAL GENERAL MEETING</vt:lpstr>
      <vt:lpstr>Treasurer’s Report for AGM 2020/2021 Financial Year</vt:lpstr>
      <vt:lpstr>CPSARA Presidents Report – 2021</vt:lpstr>
      <vt:lpstr>PowerPoint Presentation</vt:lpstr>
      <vt:lpstr>PowerPoint Presentation</vt:lpstr>
      <vt:lpstr>PowerPoint Presentation</vt:lpstr>
      <vt:lpstr>PowerPoint Presentation</vt:lpstr>
      <vt:lpstr>PowerPoint Presentation</vt:lpstr>
      <vt:lpstr>AWARDS NIGHT 2021</vt:lpstr>
      <vt:lpstr>Murray Bartram Recreational Athlete International Representative Athlete</vt:lpstr>
      <vt:lpstr>Margaret &amp; Allan Gregson  Encouragement Award Swimming </vt:lpstr>
      <vt:lpstr>Margaret &amp; Allan Gregson Encouragement Awards Swimming Female </vt:lpstr>
      <vt:lpstr>Margaret &amp; Allan Gregson Encouragement Awards Swimming Female </vt:lpstr>
      <vt:lpstr>Margaret &amp; Allan Gregson Encouragement Awards Athletics  </vt:lpstr>
      <vt:lpstr>Margaret &amp; Allan Gregson Encouragement Awards Athletics Male </vt:lpstr>
      <vt:lpstr>Margaret &amp; Allan Gregson Encouragement Awards Athletics Female </vt:lpstr>
      <vt:lpstr>David Campbell Encouragement Award Football</vt:lpstr>
      <vt:lpstr>David Campbell Encouragement Award Football</vt:lpstr>
      <vt:lpstr>Ian Menzies Encouragement Award Football</vt:lpstr>
      <vt:lpstr>Ian Menzies Encouragement Award Football</vt:lpstr>
      <vt:lpstr>Bill Gurney Encouragement Award Football</vt:lpstr>
      <vt:lpstr>Bill Gurney Encouragement Award Football</vt:lpstr>
      <vt:lpstr>Judy Webber Encouragement Award Various Sports</vt:lpstr>
      <vt:lpstr>Judy Webber Encouragement Award Various Sports</vt:lpstr>
      <vt:lpstr>Judy Webber Encouragement Award Various Sports</vt:lpstr>
      <vt:lpstr>Dawn Fraser Award for Swimming  </vt:lpstr>
      <vt:lpstr>Dawn Fraser Award for Swimming Junior</vt:lpstr>
      <vt:lpstr>Dawn Fraser Award for Swimming Senior</vt:lpstr>
      <vt:lpstr>Tim Sherry Award for Athletics  </vt:lpstr>
      <vt:lpstr>Tim Sherry Award for Athletics      </vt:lpstr>
      <vt:lpstr>Tim Sherry Award for Athletics      </vt:lpstr>
      <vt:lpstr>Footballer of the Year </vt:lpstr>
      <vt:lpstr>Footballer of the Year      </vt:lpstr>
      <vt:lpstr>President’s Award</vt:lpstr>
      <vt:lpstr>President’s Award    </vt:lpstr>
      <vt:lpstr>Daniel Berry Inspirational Award</vt:lpstr>
      <vt:lpstr>Daniel Berry Inspirational Award</vt:lpstr>
      <vt:lpstr>Athlete of the Year </vt:lpstr>
      <vt:lpstr>Athlete of the Year   </vt:lpstr>
      <vt:lpstr>Athlete of the Year   </vt:lpstr>
      <vt:lpstr>Athlete of the Year   </vt:lpstr>
      <vt:lpstr>Community Spirit Award</vt:lpstr>
      <vt:lpstr>Community Spirit Award</vt:lpstr>
      <vt:lpstr>Community Spirit Award</vt:lpstr>
      <vt:lpstr>Life Membership Awards</vt:lpstr>
      <vt:lpstr>Life Membership Awards</vt:lpstr>
      <vt:lpstr>Life Membership Awards</vt:lpstr>
      <vt:lpstr> Congratulations to all award winners and to all CPSARA members on your outstanding accomplishments   Thank you  for celebrating our CPSARA athletes’ achievements with us for the 2020/2021 season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AGM/AWARDS NIGHT</dc:title>
  <cp:lastModifiedBy>Rae Anderson</cp:lastModifiedBy>
  <cp:revision>62</cp:revision>
  <dcterms:modified xsi:type="dcterms:W3CDTF">2021-08-12T08:50:34Z</dcterms:modified>
</cp:coreProperties>
</file>