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56" r:id="rId2"/>
    <p:sldId id="324" r:id="rId3"/>
    <p:sldId id="326" r:id="rId4"/>
    <p:sldId id="328" r:id="rId5"/>
    <p:sldId id="329" r:id="rId6"/>
    <p:sldId id="330" r:id="rId7"/>
    <p:sldId id="331" r:id="rId8"/>
    <p:sldId id="332" r:id="rId9"/>
    <p:sldId id="333" r:id="rId10"/>
    <p:sldId id="334" r:id="rId11"/>
    <p:sldId id="336" r:id="rId12"/>
    <p:sldId id="337" r:id="rId13"/>
    <p:sldId id="338" r:id="rId14"/>
    <p:sldId id="339" r:id="rId15"/>
    <p:sldId id="340" r:id="rId16"/>
    <p:sldId id="325" r:id="rId17"/>
    <p:sldId id="341" r:id="rId18"/>
    <p:sldId id="342" r:id="rId19"/>
    <p:sldId id="257" r:id="rId20"/>
    <p:sldId id="282" r:id="rId21"/>
    <p:sldId id="305" r:id="rId22"/>
    <p:sldId id="284" r:id="rId23"/>
    <p:sldId id="285" r:id="rId24"/>
    <p:sldId id="286" r:id="rId25"/>
    <p:sldId id="287" r:id="rId26"/>
    <p:sldId id="288" r:id="rId27"/>
    <p:sldId id="318" r:id="rId28"/>
    <p:sldId id="319" r:id="rId29"/>
    <p:sldId id="316" r:id="rId30"/>
    <p:sldId id="317" r:id="rId31"/>
    <p:sldId id="289" r:id="rId32"/>
    <p:sldId id="290" r:id="rId33"/>
    <p:sldId id="307" r:id="rId34"/>
    <p:sldId id="291" r:id="rId35"/>
    <p:sldId id="292" r:id="rId36"/>
    <p:sldId id="293" r:id="rId37"/>
    <p:sldId id="294" r:id="rId38"/>
    <p:sldId id="308" r:id="rId39"/>
    <p:sldId id="309" r:id="rId40"/>
    <p:sldId id="295" r:id="rId41"/>
    <p:sldId id="296" r:id="rId42"/>
    <p:sldId id="297" r:id="rId43"/>
    <p:sldId id="298" r:id="rId44"/>
    <p:sldId id="299" r:id="rId45"/>
    <p:sldId id="300" r:id="rId46"/>
    <p:sldId id="301" r:id="rId47"/>
    <p:sldId id="310" r:id="rId48"/>
    <p:sldId id="302" r:id="rId49"/>
    <p:sldId id="303" r:id="rId50"/>
    <p:sldId id="312" r:id="rId51"/>
    <p:sldId id="304" r:id="rId52"/>
    <p:sldId id="315" r:id="rId53"/>
    <p:sldId id="313" r:id="rId54"/>
    <p:sldId id="314" r:id="rId55"/>
    <p:sldId id="320" r:id="rId56"/>
    <p:sldId id="321" r:id="rId57"/>
    <p:sldId id="322" r:id="rId58"/>
    <p:sldId id="323" r:id="rId59"/>
    <p:sldId id="306"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e Anderson" initials="RA" lastIdx="1" clrIdx="0">
    <p:extLst>
      <p:ext uri="{19B8F6BF-5375-455C-9EA6-DF929625EA0E}">
        <p15:presenceInfo xmlns:p15="http://schemas.microsoft.com/office/powerpoint/2012/main" userId="0881ef737fcd81e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39" autoAdjust="0"/>
    <p:restoredTop sz="94660"/>
  </p:normalViewPr>
  <p:slideViewPr>
    <p:cSldViewPr snapToGrid="0">
      <p:cViewPr>
        <p:scale>
          <a:sx n="62" d="100"/>
          <a:sy n="62" d="100"/>
        </p:scale>
        <p:origin x="11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652293F-B792-D240-A4D8-159399360862}"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A61E8-406E-3A4C-833E-709A71E6CC72}" type="slidenum">
              <a:rPr lang="en-US" smtClean="0"/>
              <a:t>‹#›</a:t>
            </a:fld>
            <a:endParaRPr lang="en-US"/>
          </a:p>
        </p:txBody>
      </p:sp>
    </p:spTree>
    <p:extLst>
      <p:ext uri="{BB962C8B-B14F-4D97-AF65-F5344CB8AC3E}">
        <p14:creationId xmlns:p14="http://schemas.microsoft.com/office/powerpoint/2010/main" val="1713399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52293F-B792-D240-A4D8-159399360862}"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A61E8-406E-3A4C-833E-709A71E6CC72}" type="slidenum">
              <a:rPr lang="en-US" smtClean="0"/>
              <a:t>‹#›</a:t>
            </a:fld>
            <a:endParaRPr lang="en-US"/>
          </a:p>
        </p:txBody>
      </p:sp>
    </p:spTree>
    <p:extLst>
      <p:ext uri="{BB962C8B-B14F-4D97-AF65-F5344CB8AC3E}">
        <p14:creationId xmlns:p14="http://schemas.microsoft.com/office/powerpoint/2010/main" val="30231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52293F-B792-D240-A4D8-159399360862}"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A61E8-406E-3A4C-833E-709A71E6CC72}"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086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52293F-B792-D240-A4D8-159399360862}"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A61E8-406E-3A4C-833E-709A71E6CC72}" type="slidenum">
              <a:rPr lang="en-US" smtClean="0"/>
              <a:t>‹#›</a:t>
            </a:fld>
            <a:endParaRPr lang="en-US"/>
          </a:p>
        </p:txBody>
      </p:sp>
    </p:spTree>
    <p:extLst>
      <p:ext uri="{BB962C8B-B14F-4D97-AF65-F5344CB8AC3E}">
        <p14:creationId xmlns:p14="http://schemas.microsoft.com/office/powerpoint/2010/main" val="23255095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52293F-B792-D240-A4D8-159399360862}"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A61E8-406E-3A4C-833E-709A71E6CC72}"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80737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52293F-B792-D240-A4D8-159399360862}"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A61E8-406E-3A4C-833E-709A71E6CC72}" type="slidenum">
              <a:rPr lang="en-US" smtClean="0"/>
              <a:t>‹#›</a:t>
            </a:fld>
            <a:endParaRPr lang="en-US"/>
          </a:p>
        </p:txBody>
      </p:sp>
    </p:spTree>
    <p:extLst>
      <p:ext uri="{BB962C8B-B14F-4D97-AF65-F5344CB8AC3E}">
        <p14:creationId xmlns:p14="http://schemas.microsoft.com/office/powerpoint/2010/main" val="2860332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2293F-B792-D240-A4D8-159399360862}"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A61E8-406E-3A4C-833E-709A71E6CC72}" type="slidenum">
              <a:rPr lang="en-US" smtClean="0"/>
              <a:t>‹#›</a:t>
            </a:fld>
            <a:endParaRPr lang="en-US"/>
          </a:p>
        </p:txBody>
      </p:sp>
    </p:spTree>
    <p:extLst>
      <p:ext uri="{BB962C8B-B14F-4D97-AF65-F5344CB8AC3E}">
        <p14:creationId xmlns:p14="http://schemas.microsoft.com/office/powerpoint/2010/main" val="2555004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2293F-B792-D240-A4D8-159399360862}"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A61E8-406E-3A4C-833E-709A71E6CC72}" type="slidenum">
              <a:rPr lang="en-US" smtClean="0"/>
              <a:t>‹#›</a:t>
            </a:fld>
            <a:endParaRPr lang="en-US"/>
          </a:p>
        </p:txBody>
      </p:sp>
    </p:spTree>
    <p:extLst>
      <p:ext uri="{BB962C8B-B14F-4D97-AF65-F5344CB8AC3E}">
        <p14:creationId xmlns:p14="http://schemas.microsoft.com/office/powerpoint/2010/main" val="379803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52293F-B792-D240-A4D8-159399360862}"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A61E8-406E-3A4C-833E-709A71E6CC72}" type="slidenum">
              <a:rPr lang="en-US" smtClean="0"/>
              <a:t>‹#›</a:t>
            </a:fld>
            <a:endParaRPr lang="en-US"/>
          </a:p>
        </p:txBody>
      </p:sp>
    </p:spTree>
    <p:extLst>
      <p:ext uri="{BB962C8B-B14F-4D97-AF65-F5344CB8AC3E}">
        <p14:creationId xmlns:p14="http://schemas.microsoft.com/office/powerpoint/2010/main" val="2140518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52293F-B792-D240-A4D8-159399360862}"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DA61E8-406E-3A4C-833E-709A71E6CC72}" type="slidenum">
              <a:rPr lang="en-US" smtClean="0"/>
              <a:t>‹#›</a:t>
            </a:fld>
            <a:endParaRPr lang="en-US"/>
          </a:p>
        </p:txBody>
      </p:sp>
    </p:spTree>
    <p:extLst>
      <p:ext uri="{BB962C8B-B14F-4D97-AF65-F5344CB8AC3E}">
        <p14:creationId xmlns:p14="http://schemas.microsoft.com/office/powerpoint/2010/main" val="38497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652293F-B792-D240-A4D8-159399360862}" type="datetimeFigureOut">
              <a:rPr lang="en-US" smtClean="0"/>
              <a:t>9/18/2020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A61E8-406E-3A4C-833E-709A71E6CC72}" type="slidenum">
              <a:rPr lang="en-US" smtClean="0"/>
              <a:t>‹#›</a:t>
            </a:fld>
            <a:endParaRPr lang="en-US"/>
          </a:p>
        </p:txBody>
      </p:sp>
    </p:spTree>
    <p:extLst>
      <p:ext uri="{BB962C8B-B14F-4D97-AF65-F5344CB8AC3E}">
        <p14:creationId xmlns:p14="http://schemas.microsoft.com/office/powerpoint/2010/main" val="983423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652293F-B792-D240-A4D8-159399360862}" type="datetimeFigureOut">
              <a:rPr lang="en-US" smtClean="0"/>
              <a:t>9/18/2020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DA61E8-406E-3A4C-833E-709A71E6CC72}" type="slidenum">
              <a:rPr lang="en-US" smtClean="0"/>
              <a:t>‹#›</a:t>
            </a:fld>
            <a:endParaRPr lang="en-US"/>
          </a:p>
        </p:txBody>
      </p:sp>
    </p:spTree>
    <p:extLst>
      <p:ext uri="{BB962C8B-B14F-4D97-AF65-F5344CB8AC3E}">
        <p14:creationId xmlns:p14="http://schemas.microsoft.com/office/powerpoint/2010/main" val="206840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652293F-B792-D240-A4D8-159399360862}" type="datetimeFigureOut">
              <a:rPr lang="en-US" smtClean="0"/>
              <a:t>9/18/2020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DA61E8-406E-3A4C-833E-709A71E6CC72}" type="slidenum">
              <a:rPr lang="en-US" smtClean="0"/>
              <a:t>‹#›</a:t>
            </a:fld>
            <a:endParaRPr lang="en-US"/>
          </a:p>
        </p:txBody>
      </p:sp>
    </p:spTree>
    <p:extLst>
      <p:ext uri="{BB962C8B-B14F-4D97-AF65-F5344CB8AC3E}">
        <p14:creationId xmlns:p14="http://schemas.microsoft.com/office/powerpoint/2010/main" val="1073292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52293F-B792-D240-A4D8-159399360862}" type="datetimeFigureOut">
              <a:rPr lang="en-US" smtClean="0"/>
              <a:t>9/18/2020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DA61E8-406E-3A4C-833E-709A71E6CC72}" type="slidenum">
              <a:rPr lang="en-US" smtClean="0"/>
              <a:t>‹#›</a:t>
            </a:fld>
            <a:endParaRPr lang="en-US"/>
          </a:p>
        </p:txBody>
      </p:sp>
    </p:spTree>
    <p:extLst>
      <p:ext uri="{BB962C8B-B14F-4D97-AF65-F5344CB8AC3E}">
        <p14:creationId xmlns:p14="http://schemas.microsoft.com/office/powerpoint/2010/main" val="941592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52293F-B792-D240-A4D8-159399360862}" type="datetimeFigureOut">
              <a:rPr lang="en-US" smtClean="0"/>
              <a:t>9/18/2020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A61E8-406E-3A4C-833E-709A71E6CC72}" type="slidenum">
              <a:rPr lang="en-US" smtClean="0"/>
              <a:t>‹#›</a:t>
            </a:fld>
            <a:endParaRPr lang="en-US"/>
          </a:p>
        </p:txBody>
      </p:sp>
    </p:spTree>
    <p:extLst>
      <p:ext uri="{BB962C8B-B14F-4D97-AF65-F5344CB8AC3E}">
        <p14:creationId xmlns:p14="http://schemas.microsoft.com/office/powerpoint/2010/main" val="3876612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DA61E8-406E-3A4C-833E-709A71E6CC72}" type="slidenum">
              <a:rPr lang="en-US" smtClean="0"/>
              <a:t>‹#›</a:t>
            </a:fld>
            <a:endParaRPr lang="en-US"/>
          </a:p>
        </p:txBody>
      </p:sp>
      <p:sp>
        <p:nvSpPr>
          <p:cNvPr id="5" name="Date Placeholder 4"/>
          <p:cNvSpPr>
            <a:spLocks noGrp="1"/>
          </p:cNvSpPr>
          <p:nvPr>
            <p:ph type="dt" sz="half" idx="10"/>
          </p:nvPr>
        </p:nvSpPr>
        <p:spPr/>
        <p:txBody>
          <a:bodyPr/>
          <a:lstStyle/>
          <a:p>
            <a:fld id="{3652293F-B792-D240-A4D8-159399360862}" type="datetimeFigureOut">
              <a:rPr lang="en-US" smtClean="0"/>
              <a:t>9/18/2020</a:t>
            </a:fld>
            <a:endParaRPr lang="en-US"/>
          </a:p>
        </p:txBody>
      </p:sp>
    </p:spTree>
    <p:extLst>
      <p:ext uri="{BB962C8B-B14F-4D97-AF65-F5344CB8AC3E}">
        <p14:creationId xmlns:p14="http://schemas.microsoft.com/office/powerpoint/2010/main" val="1168191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652293F-B792-D240-A4D8-159399360862}" type="datetimeFigureOut">
              <a:rPr lang="en-US" smtClean="0"/>
              <a:t>9/18/2020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FDA61E8-406E-3A4C-833E-709A71E6CC72}" type="slidenum">
              <a:rPr lang="en-US" smtClean="0"/>
              <a:t>‹#›</a:t>
            </a:fld>
            <a:endParaRPr lang="en-US"/>
          </a:p>
        </p:txBody>
      </p:sp>
    </p:spTree>
    <p:extLst>
      <p:ext uri="{BB962C8B-B14F-4D97-AF65-F5344CB8AC3E}">
        <p14:creationId xmlns:p14="http://schemas.microsoft.com/office/powerpoint/2010/main" val="206459972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103D-8DE9-6F45-B86A-83B65EF15FD7}"/>
              </a:ext>
            </a:extLst>
          </p:cNvPr>
          <p:cNvSpPr>
            <a:spLocks noGrp="1"/>
          </p:cNvSpPr>
          <p:nvPr>
            <p:ph type="ctrTitle"/>
          </p:nvPr>
        </p:nvSpPr>
        <p:spPr>
          <a:xfrm>
            <a:off x="1763658" y="2572705"/>
            <a:ext cx="9144000" cy="2387600"/>
          </a:xfrm>
        </p:spPr>
        <p:txBody>
          <a:bodyPr>
            <a:normAutofit/>
          </a:bodyPr>
          <a:lstStyle/>
          <a:p>
            <a:r>
              <a:rPr lang="en-GB" sz="5400" b="1">
                <a:latin typeface="+mn-lt"/>
              </a:rPr>
              <a:t>AGM/AWARDS NIGHT</a:t>
            </a:r>
            <a:endParaRPr lang="en-US" sz="5400" b="1">
              <a:latin typeface="+mn-lt"/>
            </a:endParaRPr>
          </a:p>
        </p:txBody>
      </p:sp>
      <p:sp>
        <p:nvSpPr>
          <p:cNvPr id="3" name="Subtitle 2">
            <a:extLst>
              <a:ext uri="{FF2B5EF4-FFF2-40B4-BE49-F238E27FC236}">
                <a16:creationId xmlns:a16="http://schemas.microsoft.com/office/drawing/2014/main" id="{5760018B-6F32-4644-9A1F-A88934873A82}"/>
              </a:ext>
            </a:extLst>
          </p:cNvPr>
          <p:cNvSpPr>
            <a:spLocks noGrp="1"/>
          </p:cNvSpPr>
          <p:nvPr>
            <p:ph type="subTitle" idx="1"/>
          </p:nvPr>
        </p:nvSpPr>
        <p:spPr>
          <a:xfrm>
            <a:off x="-6524313" y="655097"/>
            <a:ext cx="10288157" cy="1677629"/>
          </a:xfrm>
        </p:spPr>
        <p:txBody>
          <a:bodyPr>
            <a:normAutofit/>
          </a:bodyPr>
          <a:lstStyle/>
          <a:p>
            <a:r>
              <a:rPr lang="en-GB" sz="3200" b="1" dirty="0"/>
              <a:t>Welcome to</a:t>
            </a:r>
            <a:endParaRPr lang="en-US" sz="3200" b="1" dirty="0"/>
          </a:p>
        </p:txBody>
      </p:sp>
      <p:pic>
        <p:nvPicPr>
          <p:cNvPr id="4" name="Picture 4">
            <a:extLst>
              <a:ext uri="{FF2B5EF4-FFF2-40B4-BE49-F238E27FC236}">
                <a16:creationId xmlns:a16="http://schemas.microsoft.com/office/drawing/2014/main" id="{00170264-1496-C54C-A247-11FD8C7C28DD}"/>
              </a:ext>
            </a:extLst>
          </p:cNvPr>
          <p:cNvPicPr>
            <a:picLocks noChangeAspect="1"/>
          </p:cNvPicPr>
          <p:nvPr/>
        </p:nvPicPr>
        <p:blipFill rotWithShape="1">
          <a:blip r:embed="rId2">
            <a:extLst>
              <a:ext uri="{28A0092B-C50C-407E-A947-70E740481C1C}">
                <a14:useLocalDpi xmlns:a14="http://schemas.microsoft.com/office/drawing/2010/main" val="0"/>
              </a:ext>
            </a:extLst>
          </a:blip>
          <a:srcRect r="4706"/>
          <a:stretch/>
        </p:blipFill>
        <p:spPr>
          <a:xfrm>
            <a:off x="687097" y="1451111"/>
            <a:ext cx="8713757" cy="2775701"/>
          </a:xfrm>
          <a:prstGeom prst="rect">
            <a:avLst/>
          </a:prstGeom>
        </p:spPr>
      </p:pic>
      <p:grpSp>
        <p:nvGrpSpPr>
          <p:cNvPr id="5" name="Group 4">
            <a:extLst>
              <a:ext uri="{FF2B5EF4-FFF2-40B4-BE49-F238E27FC236}">
                <a16:creationId xmlns:a16="http://schemas.microsoft.com/office/drawing/2014/main" id="{8111C112-9D94-4505-8750-F7628A900FA7}"/>
              </a:ext>
            </a:extLst>
          </p:cNvPr>
          <p:cNvGrpSpPr/>
          <p:nvPr/>
        </p:nvGrpSpPr>
        <p:grpSpPr>
          <a:xfrm>
            <a:off x="0" y="5753528"/>
            <a:ext cx="4304871" cy="1015026"/>
            <a:chOff x="1" y="5523907"/>
            <a:chExt cx="4238886" cy="1244647"/>
          </a:xfrm>
        </p:grpSpPr>
        <p:sp>
          <p:nvSpPr>
            <p:cNvPr id="6" name="TextBox 5">
              <a:extLst>
                <a:ext uri="{FF2B5EF4-FFF2-40B4-BE49-F238E27FC236}">
                  <a16:creationId xmlns:a16="http://schemas.microsoft.com/office/drawing/2014/main" id="{B70543BA-92A1-474B-958D-C839DE8DB1A8}"/>
                </a:ext>
              </a:extLst>
            </p:cNvPr>
            <p:cNvSpPr txBox="1"/>
            <p:nvPr/>
          </p:nvSpPr>
          <p:spPr>
            <a:xfrm>
              <a:off x="3425" y="5523907"/>
              <a:ext cx="4117833" cy="461665"/>
            </a:xfrm>
            <a:prstGeom prst="rect">
              <a:avLst/>
            </a:prstGeom>
            <a:noFill/>
          </p:spPr>
          <p:txBody>
            <a:bodyPr wrap="square" rtlCol="0">
              <a:spAutoFit/>
            </a:bodyPr>
            <a:lstStyle/>
            <a:p>
              <a:pPr algn="l"/>
              <a:r>
                <a:rPr lang="en-GB" sz="2400" b="1" dirty="0"/>
                <a:t>Thank you to our sponsors:                 </a:t>
              </a:r>
              <a:endParaRPr lang="en-US" sz="2400" b="1" dirty="0"/>
            </a:p>
          </p:txBody>
        </p:sp>
        <p:pic>
          <p:nvPicPr>
            <p:cNvPr id="9" name="Picture 9">
              <a:extLst>
                <a:ext uri="{FF2B5EF4-FFF2-40B4-BE49-F238E27FC236}">
                  <a16:creationId xmlns:a16="http://schemas.microsoft.com/office/drawing/2014/main" id="{7B106935-F509-AB46-9B2F-CEC39B85A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136947"/>
              <a:ext cx="1941816" cy="631607"/>
            </a:xfrm>
            <a:prstGeom prst="rect">
              <a:avLst/>
            </a:prstGeom>
          </p:spPr>
        </p:pic>
        <p:pic>
          <p:nvPicPr>
            <p:cNvPr id="15" name="Picture 15">
              <a:extLst>
                <a:ext uri="{FF2B5EF4-FFF2-40B4-BE49-F238E27FC236}">
                  <a16:creationId xmlns:a16="http://schemas.microsoft.com/office/drawing/2014/main" id="{9D5D5349-B5F3-CF4E-B914-4023D6BF4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7071" y="6069342"/>
              <a:ext cx="1941816" cy="699212"/>
            </a:xfrm>
            <a:prstGeom prst="rect">
              <a:avLst/>
            </a:prstGeom>
          </p:spPr>
        </p:pic>
      </p:grpSp>
    </p:spTree>
    <p:extLst>
      <p:ext uri="{BB962C8B-B14F-4D97-AF65-F5344CB8AC3E}">
        <p14:creationId xmlns:p14="http://schemas.microsoft.com/office/powerpoint/2010/main" val="39429470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60018B-6F32-4644-9A1F-A88934873A82}"/>
              </a:ext>
            </a:extLst>
          </p:cNvPr>
          <p:cNvSpPr>
            <a:spLocks noGrp="1"/>
          </p:cNvSpPr>
          <p:nvPr>
            <p:ph type="subTitle" idx="1"/>
          </p:nvPr>
        </p:nvSpPr>
        <p:spPr>
          <a:xfrm>
            <a:off x="-3458768" y="2898226"/>
            <a:ext cx="10288157" cy="1677629"/>
          </a:xfrm>
        </p:spPr>
        <p:txBody>
          <a:bodyPr>
            <a:normAutofit/>
          </a:bodyPr>
          <a:lstStyle/>
          <a:p>
            <a:r>
              <a:rPr lang="en-GB" sz="3200" b="1" dirty="0"/>
              <a:t>Annual Report</a:t>
            </a:r>
            <a:endParaRPr lang="en-US" sz="3200" b="1" dirty="0"/>
          </a:p>
        </p:txBody>
      </p:sp>
      <p:sp>
        <p:nvSpPr>
          <p:cNvPr id="8" name="Title 7">
            <a:extLst>
              <a:ext uri="{FF2B5EF4-FFF2-40B4-BE49-F238E27FC236}">
                <a16:creationId xmlns:a16="http://schemas.microsoft.com/office/drawing/2014/main" id="{42EF4861-5EE2-4933-A27E-171D36DD9F0B}"/>
              </a:ext>
            </a:extLst>
          </p:cNvPr>
          <p:cNvSpPr>
            <a:spLocks noGrp="1"/>
          </p:cNvSpPr>
          <p:nvPr>
            <p:ph type="ctrTitle"/>
          </p:nvPr>
        </p:nvSpPr>
        <p:spPr>
          <a:xfrm>
            <a:off x="3805881" y="2841418"/>
            <a:ext cx="7766936" cy="1646302"/>
          </a:xfrm>
        </p:spPr>
        <p:txBody>
          <a:bodyPr/>
          <a:lstStyle/>
          <a:p>
            <a:pPr algn="l"/>
            <a:br>
              <a:rPr lang="en-US" sz="2000" dirty="0">
                <a:solidFill>
                  <a:schemeClr val="tx1"/>
                </a:solidFill>
              </a:rPr>
            </a:br>
            <a:br>
              <a:rPr lang="en-US" sz="2000" dirty="0">
                <a:solidFill>
                  <a:schemeClr val="tx1"/>
                </a:solidFill>
              </a:rPr>
            </a:br>
            <a:br>
              <a:rPr lang="en-US" sz="2000" dirty="0">
                <a:solidFill>
                  <a:schemeClr val="tx1"/>
                </a:solidFill>
              </a:rPr>
            </a:br>
            <a:br>
              <a:rPr lang="en-US" sz="2000" dirty="0">
                <a:solidFill>
                  <a:schemeClr val="tx1"/>
                </a:solidFill>
              </a:rPr>
            </a:br>
            <a:r>
              <a:rPr lang="en-US" sz="2000" dirty="0">
                <a:solidFill>
                  <a:schemeClr val="tx1"/>
                </a:solidFill>
              </a:rPr>
              <a:t>PARALYMPIC 7-A-SIDE FOOTBALL REPORT (FROM MURRAY</a:t>
            </a:r>
            <a:br>
              <a:rPr lang="en-US" sz="2000" dirty="0">
                <a:solidFill>
                  <a:schemeClr val="tx1"/>
                </a:solidFill>
              </a:rPr>
            </a:br>
            <a:r>
              <a:rPr lang="en-US" sz="2000" dirty="0">
                <a:solidFill>
                  <a:schemeClr val="tx1"/>
                </a:solidFill>
              </a:rPr>
              <a:t>BARTRAM)</a:t>
            </a:r>
            <a:endParaRPr lang="en-AU" sz="2000" dirty="0">
              <a:solidFill>
                <a:schemeClr val="tx1"/>
              </a:solidFill>
            </a:endParaRPr>
          </a:p>
        </p:txBody>
      </p:sp>
      <p:pic>
        <p:nvPicPr>
          <p:cNvPr id="4" name="Picture 4">
            <a:extLst>
              <a:ext uri="{FF2B5EF4-FFF2-40B4-BE49-F238E27FC236}">
                <a16:creationId xmlns:a16="http://schemas.microsoft.com/office/drawing/2014/main" id="{EBE47773-85ED-4AEA-B15D-11BEAB445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Rectangle 4">
            <a:extLst>
              <a:ext uri="{FF2B5EF4-FFF2-40B4-BE49-F238E27FC236}">
                <a16:creationId xmlns:a16="http://schemas.microsoft.com/office/drawing/2014/main" id="{47DDA269-ED28-4E03-B687-E88D5EAB4BE1}"/>
              </a:ext>
            </a:extLst>
          </p:cNvPr>
          <p:cNvSpPr/>
          <p:nvPr/>
        </p:nvSpPr>
        <p:spPr>
          <a:xfrm>
            <a:off x="3000319" y="5936889"/>
            <a:ext cx="6096000" cy="646331"/>
          </a:xfrm>
          <a:prstGeom prst="rect">
            <a:avLst/>
          </a:prstGeom>
        </p:spPr>
        <p:txBody>
          <a:bodyPr>
            <a:spAutoFit/>
          </a:bodyPr>
          <a:lstStyle/>
          <a:p>
            <a:r>
              <a:rPr lang="en-AU" dirty="0"/>
              <a:t>See Annual Report 2020 on CPSARA website</a:t>
            </a:r>
            <a:br>
              <a:rPr lang="en-AU" dirty="0"/>
            </a:br>
            <a:r>
              <a:rPr lang="en-AU" dirty="0"/>
              <a:t>(Link sent in Zoom chat)</a:t>
            </a:r>
          </a:p>
        </p:txBody>
      </p:sp>
    </p:spTree>
    <p:extLst>
      <p:ext uri="{BB962C8B-B14F-4D97-AF65-F5344CB8AC3E}">
        <p14:creationId xmlns:p14="http://schemas.microsoft.com/office/powerpoint/2010/main" val="2526689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60018B-6F32-4644-9A1F-A88934873A82}"/>
              </a:ext>
            </a:extLst>
          </p:cNvPr>
          <p:cNvSpPr>
            <a:spLocks noGrp="1"/>
          </p:cNvSpPr>
          <p:nvPr>
            <p:ph type="subTitle" idx="1"/>
          </p:nvPr>
        </p:nvSpPr>
        <p:spPr>
          <a:xfrm>
            <a:off x="-3458768" y="2898226"/>
            <a:ext cx="10288157" cy="1677629"/>
          </a:xfrm>
        </p:spPr>
        <p:txBody>
          <a:bodyPr>
            <a:normAutofit/>
          </a:bodyPr>
          <a:lstStyle/>
          <a:p>
            <a:r>
              <a:rPr lang="en-AU" sz="3200" dirty="0"/>
              <a:t>Adoption of Annual Report</a:t>
            </a:r>
            <a:endParaRPr lang="en-US" sz="3200" b="1" dirty="0"/>
          </a:p>
        </p:txBody>
      </p:sp>
      <p:pic>
        <p:nvPicPr>
          <p:cNvPr id="4" name="Picture 4">
            <a:extLst>
              <a:ext uri="{FF2B5EF4-FFF2-40B4-BE49-F238E27FC236}">
                <a16:creationId xmlns:a16="http://schemas.microsoft.com/office/drawing/2014/main" id="{EBE47773-85ED-4AEA-B15D-11BEAB445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Rectangle 4">
            <a:extLst>
              <a:ext uri="{FF2B5EF4-FFF2-40B4-BE49-F238E27FC236}">
                <a16:creationId xmlns:a16="http://schemas.microsoft.com/office/drawing/2014/main" id="{7332CEBD-CD5A-4A2A-AD94-4182EEE55668}"/>
              </a:ext>
            </a:extLst>
          </p:cNvPr>
          <p:cNvSpPr/>
          <p:nvPr/>
        </p:nvSpPr>
        <p:spPr>
          <a:xfrm>
            <a:off x="3000319" y="5936889"/>
            <a:ext cx="6096000" cy="646331"/>
          </a:xfrm>
          <a:prstGeom prst="rect">
            <a:avLst/>
          </a:prstGeom>
        </p:spPr>
        <p:txBody>
          <a:bodyPr>
            <a:spAutoFit/>
          </a:bodyPr>
          <a:lstStyle/>
          <a:p>
            <a:r>
              <a:rPr lang="en-AU" dirty="0"/>
              <a:t>See Annual Report 2020 on CPSARA website</a:t>
            </a:r>
            <a:br>
              <a:rPr lang="en-AU" dirty="0"/>
            </a:br>
            <a:r>
              <a:rPr lang="en-AU" dirty="0"/>
              <a:t>(Link sent in Zoom chat)</a:t>
            </a:r>
          </a:p>
        </p:txBody>
      </p:sp>
    </p:spTree>
    <p:extLst>
      <p:ext uri="{BB962C8B-B14F-4D97-AF65-F5344CB8AC3E}">
        <p14:creationId xmlns:p14="http://schemas.microsoft.com/office/powerpoint/2010/main" val="6175284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60018B-6F32-4644-9A1F-A88934873A82}"/>
              </a:ext>
            </a:extLst>
          </p:cNvPr>
          <p:cNvSpPr>
            <a:spLocks noGrp="1"/>
          </p:cNvSpPr>
          <p:nvPr>
            <p:ph type="subTitle" idx="1"/>
          </p:nvPr>
        </p:nvSpPr>
        <p:spPr>
          <a:xfrm>
            <a:off x="-2522334" y="2887209"/>
            <a:ext cx="10288157" cy="1677629"/>
          </a:xfrm>
        </p:spPr>
        <p:txBody>
          <a:bodyPr>
            <a:normAutofit/>
          </a:bodyPr>
          <a:lstStyle/>
          <a:p>
            <a:r>
              <a:rPr lang="en-AU" sz="3200" dirty="0"/>
              <a:t>Adoption of the Financial Statement</a:t>
            </a:r>
          </a:p>
        </p:txBody>
      </p:sp>
      <p:pic>
        <p:nvPicPr>
          <p:cNvPr id="4" name="Picture 4">
            <a:extLst>
              <a:ext uri="{FF2B5EF4-FFF2-40B4-BE49-F238E27FC236}">
                <a16:creationId xmlns:a16="http://schemas.microsoft.com/office/drawing/2014/main" id="{EBE47773-85ED-4AEA-B15D-11BEAB445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Rectangle 4">
            <a:extLst>
              <a:ext uri="{FF2B5EF4-FFF2-40B4-BE49-F238E27FC236}">
                <a16:creationId xmlns:a16="http://schemas.microsoft.com/office/drawing/2014/main" id="{6EE7A433-AF5E-499D-9C49-12E1E9CBA1B5}"/>
              </a:ext>
            </a:extLst>
          </p:cNvPr>
          <p:cNvSpPr/>
          <p:nvPr/>
        </p:nvSpPr>
        <p:spPr>
          <a:xfrm>
            <a:off x="3000319" y="5936889"/>
            <a:ext cx="6096000" cy="646331"/>
          </a:xfrm>
          <a:prstGeom prst="rect">
            <a:avLst/>
          </a:prstGeom>
        </p:spPr>
        <p:txBody>
          <a:bodyPr>
            <a:spAutoFit/>
          </a:bodyPr>
          <a:lstStyle/>
          <a:p>
            <a:r>
              <a:rPr lang="en-AU" dirty="0"/>
              <a:t>See Annual Report 2020 on CPSARA website</a:t>
            </a:r>
            <a:br>
              <a:rPr lang="en-AU" dirty="0"/>
            </a:br>
            <a:r>
              <a:rPr lang="en-AU" dirty="0"/>
              <a:t>(Link sent in Zoom chat)</a:t>
            </a:r>
          </a:p>
        </p:txBody>
      </p:sp>
    </p:spTree>
    <p:extLst>
      <p:ext uri="{BB962C8B-B14F-4D97-AF65-F5344CB8AC3E}">
        <p14:creationId xmlns:p14="http://schemas.microsoft.com/office/powerpoint/2010/main" val="1550764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60018B-6F32-4644-9A1F-A88934873A82}"/>
              </a:ext>
            </a:extLst>
          </p:cNvPr>
          <p:cNvSpPr>
            <a:spLocks noGrp="1"/>
          </p:cNvSpPr>
          <p:nvPr>
            <p:ph type="subTitle" idx="1"/>
          </p:nvPr>
        </p:nvSpPr>
        <p:spPr>
          <a:xfrm>
            <a:off x="-2522334" y="2887209"/>
            <a:ext cx="10288157" cy="1677629"/>
          </a:xfrm>
        </p:spPr>
        <p:txBody>
          <a:bodyPr>
            <a:normAutofit lnSpcReduction="10000"/>
          </a:bodyPr>
          <a:lstStyle/>
          <a:p>
            <a:r>
              <a:rPr lang="en-AU" sz="3200" dirty="0"/>
              <a:t>Election of Office Bearers</a:t>
            </a:r>
          </a:p>
          <a:p>
            <a:r>
              <a:rPr lang="en-AU" sz="3200" dirty="0"/>
              <a:t>President – (2-year term)</a:t>
            </a:r>
          </a:p>
          <a:p>
            <a:r>
              <a:rPr lang="en-AU" sz="3200" dirty="0"/>
              <a:t>Treasurer – (2-year term)</a:t>
            </a:r>
          </a:p>
        </p:txBody>
      </p:sp>
      <p:pic>
        <p:nvPicPr>
          <p:cNvPr id="4" name="Picture 4">
            <a:extLst>
              <a:ext uri="{FF2B5EF4-FFF2-40B4-BE49-F238E27FC236}">
                <a16:creationId xmlns:a16="http://schemas.microsoft.com/office/drawing/2014/main" id="{EBE47773-85ED-4AEA-B15D-11BEAB445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Rectangle 4">
            <a:extLst>
              <a:ext uri="{FF2B5EF4-FFF2-40B4-BE49-F238E27FC236}">
                <a16:creationId xmlns:a16="http://schemas.microsoft.com/office/drawing/2014/main" id="{7D97B609-E1DA-42F6-BBEE-5C2AF52F3805}"/>
              </a:ext>
            </a:extLst>
          </p:cNvPr>
          <p:cNvSpPr/>
          <p:nvPr/>
        </p:nvSpPr>
        <p:spPr>
          <a:xfrm>
            <a:off x="3000319" y="5936889"/>
            <a:ext cx="6096000" cy="646331"/>
          </a:xfrm>
          <a:prstGeom prst="rect">
            <a:avLst/>
          </a:prstGeom>
        </p:spPr>
        <p:txBody>
          <a:bodyPr>
            <a:spAutoFit/>
          </a:bodyPr>
          <a:lstStyle/>
          <a:p>
            <a:r>
              <a:rPr lang="en-AU" dirty="0"/>
              <a:t>See Annual Report 2020 on CPSARA website</a:t>
            </a:r>
            <a:br>
              <a:rPr lang="en-AU" dirty="0"/>
            </a:br>
            <a:r>
              <a:rPr lang="en-AU" dirty="0"/>
              <a:t>(Link sent in Zoom chat)</a:t>
            </a:r>
          </a:p>
        </p:txBody>
      </p:sp>
    </p:spTree>
    <p:extLst>
      <p:ext uri="{BB962C8B-B14F-4D97-AF65-F5344CB8AC3E}">
        <p14:creationId xmlns:p14="http://schemas.microsoft.com/office/powerpoint/2010/main" val="1583529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60018B-6F32-4644-9A1F-A88934873A82}"/>
              </a:ext>
            </a:extLst>
          </p:cNvPr>
          <p:cNvSpPr>
            <a:spLocks noGrp="1"/>
          </p:cNvSpPr>
          <p:nvPr>
            <p:ph type="subTitle" idx="1"/>
          </p:nvPr>
        </p:nvSpPr>
        <p:spPr>
          <a:xfrm>
            <a:off x="-1486748" y="2964327"/>
            <a:ext cx="10288157" cy="1677629"/>
          </a:xfrm>
        </p:spPr>
        <p:txBody>
          <a:bodyPr>
            <a:normAutofit/>
          </a:bodyPr>
          <a:lstStyle/>
          <a:p>
            <a:r>
              <a:rPr lang="en-AU" sz="3200" dirty="0"/>
              <a:t>Ordinary Member – 3 Positions (1-year term)</a:t>
            </a:r>
          </a:p>
        </p:txBody>
      </p:sp>
      <p:pic>
        <p:nvPicPr>
          <p:cNvPr id="4" name="Picture 4">
            <a:extLst>
              <a:ext uri="{FF2B5EF4-FFF2-40B4-BE49-F238E27FC236}">
                <a16:creationId xmlns:a16="http://schemas.microsoft.com/office/drawing/2014/main" id="{EBE47773-85ED-4AEA-B15D-11BEAB445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Rectangle 4">
            <a:extLst>
              <a:ext uri="{FF2B5EF4-FFF2-40B4-BE49-F238E27FC236}">
                <a16:creationId xmlns:a16="http://schemas.microsoft.com/office/drawing/2014/main" id="{543633F1-4954-4FE8-B3B5-E2628C8D3773}"/>
              </a:ext>
            </a:extLst>
          </p:cNvPr>
          <p:cNvSpPr/>
          <p:nvPr/>
        </p:nvSpPr>
        <p:spPr>
          <a:xfrm>
            <a:off x="3000319" y="5936889"/>
            <a:ext cx="6096000" cy="646331"/>
          </a:xfrm>
          <a:prstGeom prst="rect">
            <a:avLst/>
          </a:prstGeom>
        </p:spPr>
        <p:txBody>
          <a:bodyPr>
            <a:spAutoFit/>
          </a:bodyPr>
          <a:lstStyle/>
          <a:p>
            <a:r>
              <a:rPr lang="en-AU" dirty="0"/>
              <a:t>See Annual Report 2020 on CPSARA website</a:t>
            </a:r>
            <a:br>
              <a:rPr lang="en-AU" dirty="0"/>
            </a:br>
            <a:r>
              <a:rPr lang="en-AU" dirty="0"/>
              <a:t>(Link sent in Zoom chat)</a:t>
            </a:r>
          </a:p>
        </p:txBody>
      </p:sp>
    </p:spTree>
    <p:extLst>
      <p:ext uri="{BB962C8B-B14F-4D97-AF65-F5344CB8AC3E}">
        <p14:creationId xmlns:p14="http://schemas.microsoft.com/office/powerpoint/2010/main" val="3406034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60018B-6F32-4644-9A1F-A88934873A82}"/>
              </a:ext>
            </a:extLst>
          </p:cNvPr>
          <p:cNvSpPr>
            <a:spLocks noGrp="1"/>
          </p:cNvSpPr>
          <p:nvPr>
            <p:ph type="subTitle" idx="1"/>
          </p:nvPr>
        </p:nvSpPr>
        <p:spPr>
          <a:xfrm>
            <a:off x="-2361229" y="3151615"/>
            <a:ext cx="10288157" cy="1677629"/>
          </a:xfrm>
        </p:spPr>
        <p:txBody>
          <a:bodyPr>
            <a:normAutofit/>
          </a:bodyPr>
          <a:lstStyle/>
          <a:p>
            <a:r>
              <a:rPr lang="en-AU" sz="3200" dirty="0"/>
              <a:t>Close of Meeting/Start of Awards Night</a:t>
            </a:r>
          </a:p>
        </p:txBody>
      </p:sp>
      <p:pic>
        <p:nvPicPr>
          <p:cNvPr id="4" name="Picture 4">
            <a:extLst>
              <a:ext uri="{FF2B5EF4-FFF2-40B4-BE49-F238E27FC236}">
                <a16:creationId xmlns:a16="http://schemas.microsoft.com/office/drawing/2014/main" id="{EBE47773-85ED-4AEA-B15D-11BEAB445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Rectangle 4">
            <a:extLst>
              <a:ext uri="{FF2B5EF4-FFF2-40B4-BE49-F238E27FC236}">
                <a16:creationId xmlns:a16="http://schemas.microsoft.com/office/drawing/2014/main" id="{05099FB5-3C72-4463-9574-26C180392ED2}"/>
              </a:ext>
            </a:extLst>
          </p:cNvPr>
          <p:cNvSpPr/>
          <p:nvPr/>
        </p:nvSpPr>
        <p:spPr>
          <a:xfrm>
            <a:off x="3000319" y="5936889"/>
            <a:ext cx="6096000" cy="646331"/>
          </a:xfrm>
          <a:prstGeom prst="rect">
            <a:avLst/>
          </a:prstGeom>
        </p:spPr>
        <p:txBody>
          <a:bodyPr>
            <a:spAutoFit/>
          </a:bodyPr>
          <a:lstStyle/>
          <a:p>
            <a:r>
              <a:rPr lang="en-AU" dirty="0"/>
              <a:t>See Annual Report 2020 on CPSARA website</a:t>
            </a:r>
            <a:br>
              <a:rPr lang="en-AU" dirty="0"/>
            </a:br>
            <a:r>
              <a:rPr lang="en-AU" dirty="0"/>
              <a:t>(Link sent in Zoom chat)</a:t>
            </a:r>
          </a:p>
        </p:txBody>
      </p:sp>
    </p:spTree>
    <p:extLst>
      <p:ext uri="{BB962C8B-B14F-4D97-AF65-F5344CB8AC3E}">
        <p14:creationId xmlns:p14="http://schemas.microsoft.com/office/powerpoint/2010/main" val="2992570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103D-8DE9-6F45-B86A-83B65EF15FD7}"/>
              </a:ext>
            </a:extLst>
          </p:cNvPr>
          <p:cNvSpPr>
            <a:spLocks noGrp="1"/>
          </p:cNvSpPr>
          <p:nvPr>
            <p:ph type="ctrTitle"/>
          </p:nvPr>
        </p:nvSpPr>
        <p:spPr>
          <a:xfrm>
            <a:off x="256854" y="2665642"/>
            <a:ext cx="9144000" cy="2387600"/>
          </a:xfrm>
        </p:spPr>
        <p:txBody>
          <a:bodyPr>
            <a:normAutofit/>
          </a:bodyPr>
          <a:lstStyle/>
          <a:p>
            <a:r>
              <a:rPr lang="en-GB" sz="5400" b="1" dirty="0">
                <a:latin typeface="+mn-lt"/>
              </a:rPr>
              <a:t>AWARDS NIGHT</a:t>
            </a:r>
            <a:endParaRPr lang="en-US" sz="5400" b="1" dirty="0">
              <a:latin typeface="+mn-lt"/>
            </a:endParaRPr>
          </a:p>
        </p:txBody>
      </p:sp>
      <p:sp>
        <p:nvSpPr>
          <p:cNvPr id="3" name="Subtitle 2">
            <a:extLst>
              <a:ext uri="{FF2B5EF4-FFF2-40B4-BE49-F238E27FC236}">
                <a16:creationId xmlns:a16="http://schemas.microsoft.com/office/drawing/2014/main" id="{5760018B-6F32-4644-9A1F-A88934873A82}"/>
              </a:ext>
            </a:extLst>
          </p:cNvPr>
          <p:cNvSpPr>
            <a:spLocks noGrp="1"/>
          </p:cNvSpPr>
          <p:nvPr>
            <p:ph type="subTitle" idx="1"/>
          </p:nvPr>
        </p:nvSpPr>
        <p:spPr>
          <a:xfrm>
            <a:off x="-6524313" y="655097"/>
            <a:ext cx="10288157" cy="1677629"/>
          </a:xfrm>
        </p:spPr>
        <p:txBody>
          <a:bodyPr>
            <a:normAutofit/>
          </a:bodyPr>
          <a:lstStyle/>
          <a:p>
            <a:r>
              <a:rPr lang="en-GB" sz="3200" b="1" dirty="0"/>
              <a:t>Welcome to</a:t>
            </a:r>
            <a:endParaRPr lang="en-US" sz="3200" b="1" dirty="0"/>
          </a:p>
        </p:txBody>
      </p:sp>
      <p:pic>
        <p:nvPicPr>
          <p:cNvPr id="4" name="Picture 4">
            <a:extLst>
              <a:ext uri="{FF2B5EF4-FFF2-40B4-BE49-F238E27FC236}">
                <a16:creationId xmlns:a16="http://schemas.microsoft.com/office/drawing/2014/main" id="{00170264-1496-C54C-A247-11FD8C7C28DD}"/>
              </a:ext>
            </a:extLst>
          </p:cNvPr>
          <p:cNvPicPr>
            <a:picLocks noChangeAspect="1"/>
          </p:cNvPicPr>
          <p:nvPr/>
        </p:nvPicPr>
        <p:blipFill rotWithShape="1">
          <a:blip r:embed="rId2">
            <a:extLst>
              <a:ext uri="{28A0092B-C50C-407E-A947-70E740481C1C}">
                <a14:useLocalDpi xmlns:a14="http://schemas.microsoft.com/office/drawing/2010/main" val="0"/>
              </a:ext>
            </a:extLst>
          </a:blip>
          <a:srcRect r="4706"/>
          <a:stretch/>
        </p:blipFill>
        <p:spPr>
          <a:xfrm>
            <a:off x="687097" y="1451111"/>
            <a:ext cx="8713757" cy="2775701"/>
          </a:xfrm>
          <a:prstGeom prst="rect">
            <a:avLst/>
          </a:prstGeom>
        </p:spPr>
      </p:pic>
      <p:grpSp>
        <p:nvGrpSpPr>
          <p:cNvPr id="5" name="Group 4">
            <a:extLst>
              <a:ext uri="{FF2B5EF4-FFF2-40B4-BE49-F238E27FC236}">
                <a16:creationId xmlns:a16="http://schemas.microsoft.com/office/drawing/2014/main" id="{8111C112-9D94-4505-8750-F7628A900FA7}"/>
              </a:ext>
            </a:extLst>
          </p:cNvPr>
          <p:cNvGrpSpPr/>
          <p:nvPr/>
        </p:nvGrpSpPr>
        <p:grpSpPr>
          <a:xfrm>
            <a:off x="0" y="5753528"/>
            <a:ext cx="4304871" cy="1015026"/>
            <a:chOff x="1" y="5523907"/>
            <a:chExt cx="4238886" cy="1244647"/>
          </a:xfrm>
        </p:grpSpPr>
        <p:sp>
          <p:nvSpPr>
            <p:cNvPr id="6" name="TextBox 5">
              <a:extLst>
                <a:ext uri="{FF2B5EF4-FFF2-40B4-BE49-F238E27FC236}">
                  <a16:creationId xmlns:a16="http://schemas.microsoft.com/office/drawing/2014/main" id="{B70543BA-92A1-474B-958D-C839DE8DB1A8}"/>
                </a:ext>
              </a:extLst>
            </p:cNvPr>
            <p:cNvSpPr txBox="1"/>
            <p:nvPr/>
          </p:nvSpPr>
          <p:spPr>
            <a:xfrm>
              <a:off x="3425" y="5523907"/>
              <a:ext cx="4117833" cy="461665"/>
            </a:xfrm>
            <a:prstGeom prst="rect">
              <a:avLst/>
            </a:prstGeom>
            <a:noFill/>
          </p:spPr>
          <p:txBody>
            <a:bodyPr wrap="square" rtlCol="0">
              <a:spAutoFit/>
            </a:bodyPr>
            <a:lstStyle/>
            <a:p>
              <a:pPr algn="l"/>
              <a:r>
                <a:rPr lang="en-GB" sz="2400" b="1" dirty="0"/>
                <a:t>Thank you to our sponsors:                 </a:t>
              </a:r>
              <a:endParaRPr lang="en-US" sz="2400" b="1" dirty="0"/>
            </a:p>
          </p:txBody>
        </p:sp>
        <p:pic>
          <p:nvPicPr>
            <p:cNvPr id="9" name="Picture 9">
              <a:extLst>
                <a:ext uri="{FF2B5EF4-FFF2-40B4-BE49-F238E27FC236}">
                  <a16:creationId xmlns:a16="http://schemas.microsoft.com/office/drawing/2014/main" id="{7B106935-F509-AB46-9B2F-CEC39B85A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136947"/>
              <a:ext cx="1941816" cy="631607"/>
            </a:xfrm>
            <a:prstGeom prst="rect">
              <a:avLst/>
            </a:prstGeom>
          </p:spPr>
        </p:pic>
        <p:pic>
          <p:nvPicPr>
            <p:cNvPr id="15" name="Picture 15">
              <a:extLst>
                <a:ext uri="{FF2B5EF4-FFF2-40B4-BE49-F238E27FC236}">
                  <a16:creationId xmlns:a16="http://schemas.microsoft.com/office/drawing/2014/main" id="{9D5D5349-B5F3-CF4E-B914-4023D6BF4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7071" y="6069342"/>
              <a:ext cx="1941816" cy="699212"/>
            </a:xfrm>
            <a:prstGeom prst="rect">
              <a:avLst/>
            </a:prstGeom>
          </p:spPr>
        </p:pic>
      </p:grpSp>
    </p:spTree>
    <p:extLst>
      <p:ext uri="{BB962C8B-B14F-4D97-AF65-F5344CB8AC3E}">
        <p14:creationId xmlns:p14="http://schemas.microsoft.com/office/powerpoint/2010/main" val="2415056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60018B-6F32-4644-9A1F-A88934873A82}"/>
              </a:ext>
            </a:extLst>
          </p:cNvPr>
          <p:cNvSpPr>
            <a:spLocks noGrp="1"/>
          </p:cNvSpPr>
          <p:nvPr>
            <p:ph type="subTitle" idx="1"/>
          </p:nvPr>
        </p:nvSpPr>
        <p:spPr>
          <a:xfrm>
            <a:off x="-621614" y="2590185"/>
            <a:ext cx="10288157" cy="1677629"/>
          </a:xfrm>
        </p:spPr>
        <p:txBody>
          <a:bodyPr>
            <a:normAutofit/>
          </a:bodyPr>
          <a:lstStyle/>
          <a:p>
            <a:r>
              <a:rPr lang="en-US" sz="3200" dirty="0"/>
              <a:t>CPSARA Participation Enhancement Activity Small Grant Funding Scheme 2020</a:t>
            </a:r>
            <a:endParaRPr lang="en-AU" sz="3200" dirty="0"/>
          </a:p>
        </p:txBody>
      </p:sp>
      <p:pic>
        <p:nvPicPr>
          <p:cNvPr id="4" name="Picture 4">
            <a:extLst>
              <a:ext uri="{FF2B5EF4-FFF2-40B4-BE49-F238E27FC236}">
                <a16:creationId xmlns:a16="http://schemas.microsoft.com/office/drawing/2014/main" id="{EBE47773-85ED-4AEA-B15D-11BEAB445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Rectangle 4">
            <a:extLst>
              <a:ext uri="{FF2B5EF4-FFF2-40B4-BE49-F238E27FC236}">
                <a16:creationId xmlns:a16="http://schemas.microsoft.com/office/drawing/2014/main" id="{6EE7A433-AF5E-499D-9C49-12E1E9CBA1B5}"/>
              </a:ext>
            </a:extLst>
          </p:cNvPr>
          <p:cNvSpPr/>
          <p:nvPr/>
        </p:nvSpPr>
        <p:spPr>
          <a:xfrm>
            <a:off x="2994925" y="4828894"/>
            <a:ext cx="6671618" cy="1754326"/>
          </a:xfrm>
          <a:prstGeom prst="rect">
            <a:avLst/>
          </a:prstGeom>
        </p:spPr>
        <p:txBody>
          <a:bodyPr wrap="square">
            <a:spAutoFit/>
          </a:bodyPr>
          <a:lstStyle/>
          <a:p>
            <a:r>
              <a:rPr lang="en-US" dirty="0"/>
              <a:t>This scheme aims to provide small grants to CPSARA NSW members to run initiatives to promote participation in sport for children or adults with cerebral palsy and other neurological conditions. Initiatives may include, but are not limited to, sporting events, education events, short films or campaigns.</a:t>
            </a:r>
            <a:endParaRPr lang="en-AU" dirty="0"/>
          </a:p>
        </p:txBody>
      </p:sp>
      <p:sp>
        <p:nvSpPr>
          <p:cNvPr id="6" name="TextBox 5">
            <a:extLst>
              <a:ext uri="{FF2B5EF4-FFF2-40B4-BE49-F238E27FC236}">
                <a16:creationId xmlns:a16="http://schemas.microsoft.com/office/drawing/2014/main" id="{8E15E444-5F95-41EB-BB75-B4F3E35CAB9B}"/>
              </a:ext>
            </a:extLst>
          </p:cNvPr>
          <p:cNvSpPr txBox="1"/>
          <p:nvPr/>
        </p:nvSpPr>
        <p:spPr>
          <a:xfrm>
            <a:off x="4215310" y="3851150"/>
            <a:ext cx="4705564" cy="369332"/>
          </a:xfrm>
          <a:prstGeom prst="rect">
            <a:avLst/>
          </a:prstGeom>
          <a:noFill/>
        </p:spPr>
        <p:txBody>
          <a:bodyPr wrap="square" rtlCol="0">
            <a:spAutoFit/>
          </a:bodyPr>
          <a:lstStyle/>
          <a:p>
            <a:r>
              <a:rPr lang="en-AU" dirty="0"/>
              <a:t>Presented by Rae Anderson</a:t>
            </a:r>
          </a:p>
        </p:txBody>
      </p:sp>
    </p:spTree>
    <p:extLst>
      <p:ext uri="{BB962C8B-B14F-4D97-AF65-F5344CB8AC3E}">
        <p14:creationId xmlns:p14="http://schemas.microsoft.com/office/powerpoint/2010/main" val="33270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60018B-6F32-4644-9A1F-A88934873A82}"/>
              </a:ext>
            </a:extLst>
          </p:cNvPr>
          <p:cNvSpPr>
            <a:spLocks noGrp="1"/>
          </p:cNvSpPr>
          <p:nvPr>
            <p:ph type="subTitle" idx="1"/>
          </p:nvPr>
        </p:nvSpPr>
        <p:spPr>
          <a:xfrm>
            <a:off x="-508599" y="274780"/>
            <a:ext cx="10288157" cy="1677629"/>
          </a:xfrm>
        </p:spPr>
        <p:txBody>
          <a:bodyPr>
            <a:normAutofit/>
          </a:bodyPr>
          <a:lstStyle/>
          <a:p>
            <a:r>
              <a:rPr lang="en-US" sz="3200" dirty="0"/>
              <a:t>CPSARA Participation Enhancement Activity Small Grant Funding Scheme 2020</a:t>
            </a:r>
            <a:endParaRPr lang="en-AU" sz="3200" dirty="0"/>
          </a:p>
        </p:txBody>
      </p:sp>
      <p:pic>
        <p:nvPicPr>
          <p:cNvPr id="4" name="Picture 4">
            <a:extLst>
              <a:ext uri="{FF2B5EF4-FFF2-40B4-BE49-F238E27FC236}">
                <a16:creationId xmlns:a16="http://schemas.microsoft.com/office/drawing/2014/main" id="{EBE47773-85ED-4AEA-B15D-11BEAB445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Rectangle 4">
            <a:extLst>
              <a:ext uri="{FF2B5EF4-FFF2-40B4-BE49-F238E27FC236}">
                <a16:creationId xmlns:a16="http://schemas.microsoft.com/office/drawing/2014/main" id="{6EE7A433-AF5E-499D-9C49-12E1E9CBA1B5}"/>
              </a:ext>
            </a:extLst>
          </p:cNvPr>
          <p:cNvSpPr/>
          <p:nvPr/>
        </p:nvSpPr>
        <p:spPr>
          <a:xfrm>
            <a:off x="5593588" y="1541762"/>
            <a:ext cx="4613097" cy="4185761"/>
          </a:xfrm>
          <a:prstGeom prst="rect">
            <a:avLst/>
          </a:prstGeom>
        </p:spPr>
        <p:txBody>
          <a:bodyPr wrap="square">
            <a:spAutoFit/>
          </a:bodyPr>
          <a:lstStyle/>
          <a:p>
            <a:r>
              <a:rPr lang="en-AU" sz="1400" b="1" dirty="0"/>
              <a:t>CPSARA Promotional Video </a:t>
            </a:r>
          </a:p>
          <a:p>
            <a:r>
              <a:rPr lang="en-AU" sz="1400" dirty="0"/>
              <a:t>by Christian </a:t>
            </a:r>
            <a:r>
              <a:rPr lang="en-AU" sz="1400" dirty="0" err="1"/>
              <a:t>Georgallis</a:t>
            </a:r>
            <a:endParaRPr lang="en-AU" sz="1400" dirty="0"/>
          </a:p>
          <a:p>
            <a:endParaRPr lang="en-AU" sz="1400" dirty="0"/>
          </a:p>
          <a:p>
            <a:r>
              <a:rPr lang="en-AU" sz="1400" dirty="0"/>
              <a:t>AIM</a:t>
            </a:r>
          </a:p>
          <a:p>
            <a:pPr marL="285750" indent="-285750">
              <a:buFontTx/>
              <a:buChar char="-"/>
            </a:pPr>
            <a:r>
              <a:rPr lang="en-US" sz="1400" dirty="0"/>
              <a:t>Raise awareness of the options and benefits of participation in sport for individuals with </a:t>
            </a:r>
            <a:br>
              <a:rPr lang="en-US" sz="1400" dirty="0"/>
            </a:br>
            <a:r>
              <a:rPr lang="en-US" sz="1400" dirty="0"/>
              <a:t>cerebral palsy</a:t>
            </a:r>
          </a:p>
          <a:p>
            <a:pPr marL="285750" indent="-285750">
              <a:buFontTx/>
              <a:buChar char="-"/>
            </a:pPr>
            <a:r>
              <a:rPr lang="en-US" sz="1400" dirty="0"/>
              <a:t>Encourage enrolment of members to the organization </a:t>
            </a:r>
          </a:p>
          <a:p>
            <a:pPr marL="285750" indent="-285750">
              <a:buFontTx/>
              <a:buChar char="-"/>
            </a:pPr>
            <a:r>
              <a:rPr lang="en-US" sz="1400" dirty="0"/>
              <a:t>Showcase the benefits of participation in sport for individuals with cerebral palsy. </a:t>
            </a:r>
          </a:p>
          <a:p>
            <a:pPr marL="285750" indent="-285750">
              <a:buFontTx/>
              <a:buChar char="-"/>
            </a:pPr>
            <a:r>
              <a:rPr lang="en-US" sz="1400" dirty="0"/>
              <a:t>How the organization helps support individuals with cerebral palsy to get involved in sport, </a:t>
            </a:r>
          </a:p>
          <a:p>
            <a:pPr marL="285750" indent="-285750">
              <a:buFontTx/>
              <a:buChar char="-"/>
            </a:pPr>
            <a:r>
              <a:rPr lang="en-US" sz="1400" dirty="0"/>
              <a:t>How to become a member including its many benefits such as being a part of an inclusive community</a:t>
            </a:r>
          </a:p>
          <a:p>
            <a:pPr marL="285750" indent="-285750">
              <a:buFontTx/>
              <a:buChar char="-"/>
            </a:pPr>
            <a:r>
              <a:rPr lang="en-US" sz="1400" dirty="0"/>
              <a:t>S</a:t>
            </a:r>
            <a:r>
              <a:rPr lang="en-US" sz="1400"/>
              <a:t>hare </a:t>
            </a:r>
            <a:r>
              <a:rPr lang="en-US" sz="1400" dirty="0"/>
              <a:t>with media organizations to seek further promotion</a:t>
            </a:r>
            <a:br>
              <a:rPr lang="en-US" sz="1400" dirty="0"/>
            </a:br>
            <a:endParaRPr lang="en-AU" sz="1400" dirty="0"/>
          </a:p>
        </p:txBody>
      </p:sp>
      <p:sp>
        <p:nvSpPr>
          <p:cNvPr id="6" name="Rectangle 5">
            <a:extLst>
              <a:ext uri="{FF2B5EF4-FFF2-40B4-BE49-F238E27FC236}">
                <a16:creationId xmlns:a16="http://schemas.microsoft.com/office/drawing/2014/main" id="{6736FC13-8F80-460B-A27C-097898612D78}"/>
              </a:ext>
            </a:extLst>
          </p:cNvPr>
          <p:cNvSpPr/>
          <p:nvPr/>
        </p:nvSpPr>
        <p:spPr>
          <a:xfrm>
            <a:off x="619183" y="1561991"/>
            <a:ext cx="4974405" cy="3354765"/>
          </a:xfrm>
          <a:prstGeom prst="rect">
            <a:avLst/>
          </a:prstGeom>
        </p:spPr>
        <p:txBody>
          <a:bodyPr wrap="square">
            <a:spAutoFit/>
          </a:bodyPr>
          <a:lstStyle/>
          <a:p>
            <a:r>
              <a:rPr lang="en-AU" sz="1400" b="1" dirty="0"/>
              <a:t>Sydney </a:t>
            </a:r>
            <a:r>
              <a:rPr lang="en-AU" sz="1400" b="1" dirty="0" err="1"/>
              <a:t>AthsAbility</a:t>
            </a:r>
            <a:r>
              <a:rPr lang="en-AU" sz="1400" b="1" dirty="0"/>
              <a:t> 2020 </a:t>
            </a:r>
          </a:p>
          <a:p>
            <a:r>
              <a:rPr lang="en-AU" sz="1400" dirty="0"/>
              <a:t>by Tamsin Colley &amp; Christian </a:t>
            </a:r>
            <a:r>
              <a:rPr lang="en-AU" sz="1400" dirty="0" err="1"/>
              <a:t>Georgallis</a:t>
            </a:r>
            <a:endParaRPr lang="en-AU" sz="1400" dirty="0"/>
          </a:p>
          <a:p>
            <a:endParaRPr lang="en-AU" sz="1400" dirty="0"/>
          </a:p>
          <a:p>
            <a:r>
              <a:rPr lang="en-US" sz="1400" dirty="0"/>
              <a:t>AIM</a:t>
            </a:r>
          </a:p>
          <a:p>
            <a:pPr marL="171450" indent="-171450">
              <a:buFontTx/>
              <a:buChar char="-"/>
            </a:pPr>
            <a:r>
              <a:rPr lang="en-US" sz="1400" dirty="0"/>
              <a:t>This carnival aims to empower young people with a disability in Sydney through a come-and try day / friendly carnival and improve participation in para-athletics.</a:t>
            </a:r>
          </a:p>
          <a:p>
            <a:pPr marL="171450" indent="-171450">
              <a:buFontTx/>
              <a:buChar char="-"/>
            </a:pPr>
            <a:endParaRPr lang="en-US" sz="1400" dirty="0"/>
          </a:p>
          <a:p>
            <a:r>
              <a:rPr lang="en-US" sz="1400" dirty="0"/>
              <a:t>PURPOSE</a:t>
            </a:r>
          </a:p>
          <a:p>
            <a:r>
              <a:rPr lang="en-US" sz="1400" dirty="0"/>
              <a:t>- For people of any age with a disability of any magnitude to come and try athletics and get involved with CPSARA, and for people who already participate in para-athletics to catch up with others and get a competition experience in a friendly environment as the COVID-19 restrictions ease.</a:t>
            </a:r>
            <a:endParaRPr lang="en-AU" sz="1400" dirty="0"/>
          </a:p>
          <a:p>
            <a:endParaRPr lang="en-AU" sz="1600" dirty="0"/>
          </a:p>
        </p:txBody>
      </p:sp>
    </p:spTree>
    <p:extLst>
      <p:ext uri="{BB962C8B-B14F-4D97-AF65-F5344CB8AC3E}">
        <p14:creationId xmlns:p14="http://schemas.microsoft.com/office/powerpoint/2010/main" val="1527776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2382531"/>
            <a:ext cx="12049433" cy="1679421"/>
          </a:xfrm>
        </p:spPr>
        <p:txBody>
          <a:bodyPr>
            <a:normAutofit fontScale="90000"/>
          </a:bodyPr>
          <a:lstStyle/>
          <a:p>
            <a:pPr algn="ctr"/>
            <a:r>
              <a:rPr lang="en-GB" sz="4000" b="1" dirty="0">
                <a:effectLst/>
                <a:latin typeface="+mn-lt"/>
                <a:ea typeface="Calibri" panose="020F0502020204030204" pitchFamily="34" charset="0"/>
                <a:cs typeface="Calibri" panose="020F0502020204030204" pitchFamily="34" charset="0"/>
              </a:rPr>
              <a:t>Margaret &amp; Allan Gregson </a:t>
            </a:r>
            <a:br>
              <a:rPr lang="en-GB" sz="4000" b="1" dirty="0">
                <a:effectLst/>
                <a:latin typeface="+mn-lt"/>
                <a:ea typeface="Calibri" panose="020F0502020204030204" pitchFamily="34" charset="0"/>
                <a:cs typeface="Calibri" panose="020F0502020204030204" pitchFamily="34" charset="0"/>
              </a:rPr>
            </a:br>
            <a:r>
              <a:rPr lang="en-GB" sz="4000" b="1" dirty="0">
                <a:effectLst/>
                <a:latin typeface="+mn-lt"/>
                <a:ea typeface="Calibri" panose="020F0502020204030204" pitchFamily="34" charset="0"/>
                <a:cs typeface="Calibri" panose="020F0502020204030204" pitchFamily="34" charset="0"/>
              </a:rPr>
              <a:t>Encouragement Award</a:t>
            </a:r>
            <a:br>
              <a:rPr lang="en-GB" sz="4000" b="1" dirty="0">
                <a:effectLst/>
                <a:latin typeface="+mn-lt"/>
                <a:ea typeface="Calibri" panose="020F0502020204030204" pitchFamily="34" charset="0"/>
                <a:cs typeface="Calibri" panose="020F0502020204030204" pitchFamily="34" charset="0"/>
              </a:rPr>
            </a:br>
            <a:r>
              <a:rPr lang="en-GB" sz="4000" b="1" dirty="0">
                <a:effectLst/>
                <a:latin typeface="+mn-lt"/>
                <a:ea typeface="Calibri" panose="020F0502020204030204" pitchFamily="34" charset="0"/>
                <a:cs typeface="Calibri" panose="020F0502020204030204" pitchFamily="34" charset="0"/>
              </a:rPr>
              <a:t>Swimming</a:t>
            </a:r>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3" name="TextBox 2">
            <a:extLst>
              <a:ext uri="{FF2B5EF4-FFF2-40B4-BE49-F238E27FC236}">
                <a16:creationId xmlns:a16="http://schemas.microsoft.com/office/drawing/2014/main" id="{D539C23E-FF23-48B8-81B1-E7E6E52EE870}"/>
              </a:ext>
            </a:extLst>
          </p:cNvPr>
          <p:cNvSpPr txBox="1"/>
          <p:nvPr/>
        </p:nvSpPr>
        <p:spPr>
          <a:xfrm>
            <a:off x="4328326" y="4303054"/>
            <a:ext cx="4705564" cy="369332"/>
          </a:xfrm>
          <a:prstGeom prst="rect">
            <a:avLst/>
          </a:prstGeom>
          <a:noFill/>
        </p:spPr>
        <p:txBody>
          <a:bodyPr wrap="square" rtlCol="0">
            <a:spAutoFit/>
          </a:bodyPr>
          <a:lstStyle/>
          <a:p>
            <a:r>
              <a:rPr lang="en-AU" dirty="0"/>
              <a:t>Presented by Margaret Gregson</a:t>
            </a:r>
          </a:p>
        </p:txBody>
      </p:sp>
    </p:spTree>
    <p:extLst>
      <p:ext uri="{BB962C8B-B14F-4D97-AF65-F5344CB8AC3E}">
        <p14:creationId xmlns:p14="http://schemas.microsoft.com/office/powerpoint/2010/main" val="1117181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60018B-6F32-4644-9A1F-A88934873A82}"/>
              </a:ext>
            </a:extLst>
          </p:cNvPr>
          <p:cNvSpPr>
            <a:spLocks noGrp="1"/>
          </p:cNvSpPr>
          <p:nvPr>
            <p:ph type="subTitle" idx="1"/>
          </p:nvPr>
        </p:nvSpPr>
        <p:spPr>
          <a:xfrm>
            <a:off x="-2870187" y="0"/>
            <a:ext cx="10288157" cy="1677629"/>
          </a:xfrm>
        </p:spPr>
        <p:txBody>
          <a:bodyPr>
            <a:normAutofit/>
          </a:bodyPr>
          <a:lstStyle/>
          <a:p>
            <a:r>
              <a:rPr lang="en-GB" sz="3200" b="1" dirty="0"/>
              <a:t>Agenda</a:t>
            </a:r>
            <a:endParaRPr lang="en-US" sz="3200" b="1" dirty="0"/>
          </a:p>
        </p:txBody>
      </p:sp>
      <p:sp>
        <p:nvSpPr>
          <p:cNvPr id="8" name="Title 7">
            <a:extLst>
              <a:ext uri="{FF2B5EF4-FFF2-40B4-BE49-F238E27FC236}">
                <a16:creationId xmlns:a16="http://schemas.microsoft.com/office/drawing/2014/main" id="{42EF4861-5EE2-4933-A27E-171D36DD9F0B}"/>
              </a:ext>
            </a:extLst>
          </p:cNvPr>
          <p:cNvSpPr>
            <a:spLocks noGrp="1"/>
          </p:cNvSpPr>
          <p:nvPr>
            <p:ph type="ctrTitle"/>
          </p:nvPr>
        </p:nvSpPr>
        <p:spPr>
          <a:xfrm>
            <a:off x="2489812" y="5211698"/>
            <a:ext cx="7766936" cy="1646302"/>
          </a:xfrm>
        </p:spPr>
        <p:txBody>
          <a:bodyPr/>
          <a:lstStyle/>
          <a:p>
            <a:pPr algn="l"/>
            <a:r>
              <a:rPr lang="en-US" sz="1350" b="1" dirty="0">
                <a:solidFill>
                  <a:schemeClr val="tx1"/>
                </a:solidFill>
              </a:rPr>
              <a:t>ANNUAL GENERAL MEETING</a:t>
            </a:r>
            <a:br>
              <a:rPr lang="en-US" sz="1350" b="1" dirty="0">
                <a:solidFill>
                  <a:schemeClr val="tx1"/>
                </a:solidFill>
              </a:rPr>
            </a:br>
            <a:r>
              <a:rPr lang="en-US" sz="1350" dirty="0">
                <a:solidFill>
                  <a:schemeClr val="tx1"/>
                </a:solidFill>
              </a:rPr>
              <a:t>18th September 2020</a:t>
            </a:r>
            <a:br>
              <a:rPr lang="en-US" sz="1350" dirty="0">
                <a:solidFill>
                  <a:schemeClr val="tx1"/>
                </a:solidFill>
              </a:rPr>
            </a:br>
            <a:r>
              <a:rPr lang="en-US" sz="1350" dirty="0">
                <a:solidFill>
                  <a:schemeClr val="tx1"/>
                </a:solidFill>
              </a:rPr>
              <a:t>1. Opening and Welcome</a:t>
            </a:r>
            <a:br>
              <a:rPr lang="en-US" sz="1350" dirty="0">
                <a:solidFill>
                  <a:schemeClr val="tx1"/>
                </a:solidFill>
              </a:rPr>
            </a:br>
            <a:r>
              <a:rPr lang="en-US" sz="1350" dirty="0">
                <a:solidFill>
                  <a:schemeClr val="tx1"/>
                </a:solidFill>
              </a:rPr>
              <a:t>2. Apologies</a:t>
            </a:r>
            <a:br>
              <a:rPr lang="en-US" sz="1350" dirty="0">
                <a:solidFill>
                  <a:schemeClr val="tx1"/>
                </a:solidFill>
              </a:rPr>
            </a:br>
            <a:r>
              <a:rPr lang="en-US" sz="1350" dirty="0">
                <a:solidFill>
                  <a:schemeClr val="tx1"/>
                </a:solidFill>
              </a:rPr>
              <a:t>3. Minutes of the Previous Annual General Meeting held 23th August 2019</a:t>
            </a:r>
            <a:br>
              <a:rPr lang="en-US" sz="1350" dirty="0">
                <a:solidFill>
                  <a:schemeClr val="tx1"/>
                </a:solidFill>
              </a:rPr>
            </a:br>
            <a:r>
              <a:rPr lang="en-US" sz="1350" dirty="0">
                <a:solidFill>
                  <a:schemeClr val="tx1"/>
                </a:solidFill>
              </a:rPr>
              <a:t>4. Adoption of Annual Report</a:t>
            </a:r>
            <a:br>
              <a:rPr lang="en-US" sz="1350" dirty="0">
                <a:solidFill>
                  <a:schemeClr val="tx1"/>
                </a:solidFill>
              </a:rPr>
            </a:br>
            <a:r>
              <a:rPr lang="en-US" sz="1350" dirty="0">
                <a:solidFill>
                  <a:schemeClr val="tx1"/>
                </a:solidFill>
              </a:rPr>
              <a:t>5. Adoption of the Financial Statement</a:t>
            </a:r>
            <a:br>
              <a:rPr lang="en-US" sz="1350" dirty="0">
                <a:solidFill>
                  <a:schemeClr val="tx1"/>
                </a:solidFill>
              </a:rPr>
            </a:br>
            <a:r>
              <a:rPr lang="en-US" sz="1350" dirty="0">
                <a:solidFill>
                  <a:schemeClr val="tx1"/>
                </a:solidFill>
              </a:rPr>
              <a:t>6. Election of Office Bearers</a:t>
            </a:r>
            <a:br>
              <a:rPr lang="en-US" sz="1350" dirty="0">
                <a:solidFill>
                  <a:schemeClr val="tx1"/>
                </a:solidFill>
              </a:rPr>
            </a:br>
            <a:r>
              <a:rPr lang="en-US" sz="1350" dirty="0">
                <a:solidFill>
                  <a:schemeClr val="tx1"/>
                </a:solidFill>
              </a:rPr>
              <a:t>President – (2-year term)</a:t>
            </a:r>
            <a:br>
              <a:rPr lang="en-US" sz="1350" dirty="0">
                <a:solidFill>
                  <a:schemeClr val="tx1"/>
                </a:solidFill>
              </a:rPr>
            </a:br>
            <a:r>
              <a:rPr lang="en-US" sz="1350" dirty="0">
                <a:solidFill>
                  <a:schemeClr val="tx1"/>
                </a:solidFill>
              </a:rPr>
              <a:t>Treasurer – (2-year term)</a:t>
            </a:r>
            <a:br>
              <a:rPr lang="en-US" sz="1350" dirty="0">
                <a:solidFill>
                  <a:schemeClr val="tx1"/>
                </a:solidFill>
              </a:rPr>
            </a:br>
            <a:r>
              <a:rPr lang="en-US" sz="1350" dirty="0">
                <a:solidFill>
                  <a:schemeClr val="tx1"/>
                </a:solidFill>
              </a:rPr>
              <a:t>Ordinary Member – 3 Positions (1-year term)</a:t>
            </a:r>
            <a:br>
              <a:rPr lang="en-US" sz="1350" dirty="0">
                <a:solidFill>
                  <a:schemeClr val="tx1"/>
                </a:solidFill>
              </a:rPr>
            </a:br>
            <a:r>
              <a:rPr lang="en-US" sz="1350" dirty="0">
                <a:solidFill>
                  <a:schemeClr val="tx1"/>
                </a:solidFill>
              </a:rPr>
              <a:t>7. Close of Meeting</a:t>
            </a:r>
            <a:br>
              <a:rPr lang="en-US" sz="1350" dirty="0">
                <a:solidFill>
                  <a:schemeClr val="tx1"/>
                </a:solidFill>
              </a:rPr>
            </a:br>
            <a:br>
              <a:rPr lang="en-US" sz="1350" b="1" dirty="0">
                <a:solidFill>
                  <a:schemeClr val="tx1"/>
                </a:solidFill>
              </a:rPr>
            </a:br>
            <a:r>
              <a:rPr lang="en-US" sz="1350" b="1" dirty="0">
                <a:solidFill>
                  <a:schemeClr val="tx1"/>
                </a:solidFill>
              </a:rPr>
              <a:t>Presentation of Awards</a:t>
            </a:r>
            <a:br>
              <a:rPr lang="en-US" sz="1350" b="1" dirty="0">
                <a:solidFill>
                  <a:schemeClr val="tx1"/>
                </a:solidFill>
              </a:rPr>
            </a:br>
            <a:r>
              <a:rPr lang="en-US" sz="1350" dirty="0">
                <a:solidFill>
                  <a:schemeClr val="tx1"/>
                </a:solidFill>
              </a:rPr>
              <a:t>CPSARA Participation Enhancement Activity Small Grants: Presented by Rae Anderson</a:t>
            </a:r>
            <a:br>
              <a:rPr lang="en-US" sz="1350" dirty="0">
                <a:solidFill>
                  <a:schemeClr val="tx1"/>
                </a:solidFill>
              </a:rPr>
            </a:br>
            <a:r>
              <a:rPr lang="en-US" sz="1350" dirty="0">
                <a:solidFill>
                  <a:schemeClr val="tx1"/>
                </a:solidFill>
              </a:rPr>
              <a:t>Margaret &amp; Allan Gregson Encouragement Awards: Presented by Margaret Gregson</a:t>
            </a:r>
            <a:br>
              <a:rPr lang="en-US" sz="1350" dirty="0">
                <a:solidFill>
                  <a:schemeClr val="tx1"/>
                </a:solidFill>
              </a:rPr>
            </a:br>
            <a:r>
              <a:rPr lang="en-US" sz="1350" dirty="0">
                <a:solidFill>
                  <a:schemeClr val="tx1"/>
                </a:solidFill>
              </a:rPr>
              <a:t>Swimming</a:t>
            </a:r>
            <a:br>
              <a:rPr lang="en-US" sz="1350" dirty="0">
                <a:solidFill>
                  <a:schemeClr val="tx1"/>
                </a:solidFill>
              </a:rPr>
            </a:br>
            <a:r>
              <a:rPr lang="en-US" sz="1350" dirty="0">
                <a:solidFill>
                  <a:schemeClr val="tx1"/>
                </a:solidFill>
              </a:rPr>
              <a:t>Athletics</a:t>
            </a:r>
            <a:br>
              <a:rPr lang="en-US" sz="1350" dirty="0">
                <a:solidFill>
                  <a:schemeClr val="tx1"/>
                </a:solidFill>
              </a:rPr>
            </a:br>
            <a:r>
              <a:rPr lang="en-US" sz="1350" dirty="0">
                <a:solidFill>
                  <a:schemeClr val="tx1"/>
                </a:solidFill>
              </a:rPr>
              <a:t>David Campbell Encouragement Award Football: Presented by Bill Gurney</a:t>
            </a:r>
            <a:br>
              <a:rPr lang="en-US" sz="1350" dirty="0">
                <a:solidFill>
                  <a:schemeClr val="tx1"/>
                </a:solidFill>
              </a:rPr>
            </a:br>
            <a:r>
              <a:rPr lang="en-US" sz="1350" dirty="0">
                <a:solidFill>
                  <a:schemeClr val="tx1"/>
                </a:solidFill>
              </a:rPr>
              <a:t>Bill Gurney Encouragement Award Football: Presented by Bill Gurney</a:t>
            </a:r>
            <a:br>
              <a:rPr lang="en-US" sz="1350" dirty="0">
                <a:solidFill>
                  <a:schemeClr val="tx1"/>
                </a:solidFill>
              </a:rPr>
            </a:br>
            <a:r>
              <a:rPr lang="en-US" sz="1350" dirty="0">
                <a:solidFill>
                  <a:schemeClr val="tx1"/>
                </a:solidFill>
              </a:rPr>
              <a:t>Ian Menzies Encouragement Award Football: Presented by Ian Menzies</a:t>
            </a:r>
            <a:br>
              <a:rPr lang="en-US" sz="1350" dirty="0">
                <a:solidFill>
                  <a:schemeClr val="tx1"/>
                </a:solidFill>
              </a:rPr>
            </a:br>
            <a:r>
              <a:rPr lang="en-US" sz="1350" dirty="0">
                <a:solidFill>
                  <a:schemeClr val="tx1"/>
                </a:solidFill>
              </a:rPr>
              <a:t>Judy Webber Encouragement Award Various Sports: Presented by Murray Bartram</a:t>
            </a:r>
            <a:br>
              <a:rPr lang="en-US" sz="1350" dirty="0">
                <a:solidFill>
                  <a:schemeClr val="tx1"/>
                </a:solidFill>
              </a:rPr>
            </a:br>
            <a:r>
              <a:rPr lang="en-US" sz="1350" dirty="0">
                <a:solidFill>
                  <a:schemeClr val="tx1"/>
                </a:solidFill>
              </a:rPr>
              <a:t>Dawn Fraser Award for Swimming : Presented by Margaret Gregson</a:t>
            </a:r>
            <a:br>
              <a:rPr lang="en-US" sz="1350" dirty="0">
                <a:solidFill>
                  <a:schemeClr val="tx1"/>
                </a:solidFill>
              </a:rPr>
            </a:br>
            <a:r>
              <a:rPr lang="en-US" sz="1350" dirty="0">
                <a:solidFill>
                  <a:schemeClr val="tx1"/>
                </a:solidFill>
              </a:rPr>
              <a:t>Tim Sherry Award for Athletics: Presented by Kim </a:t>
            </a:r>
            <a:r>
              <a:rPr lang="en-US" sz="1350" dirty="0" err="1">
                <a:solidFill>
                  <a:schemeClr val="tx1"/>
                </a:solidFill>
              </a:rPr>
              <a:t>Georgallis</a:t>
            </a:r>
            <a:br>
              <a:rPr lang="en-US" sz="1350" dirty="0">
                <a:solidFill>
                  <a:schemeClr val="tx1"/>
                </a:solidFill>
              </a:rPr>
            </a:br>
            <a:r>
              <a:rPr lang="en-US" sz="1350" dirty="0">
                <a:solidFill>
                  <a:schemeClr val="tx1"/>
                </a:solidFill>
              </a:rPr>
              <a:t>Footballer of the Year: Presented by Ian Menzies</a:t>
            </a:r>
            <a:br>
              <a:rPr lang="en-US" sz="1350" dirty="0">
                <a:solidFill>
                  <a:schemeClr val="tx1"/>
                </a:solidFill>
              </a:rPr>
            </a:br>
            <a:r>
              <a:rPr lang="en-US" sz="1350" dirty="0">
                <a:solidFill>
                  <a:schemeClr val="tx1"/>
                </a:solidFill>
              </a:rPr>
              <a:t>President’s Award: Presented by Brian Berry</a:t>
            </a:r>
            <a:br>
              <a:rPr lang="en-US" sz="1350" dirty="0">
                <a:solidFill>
                  <a:schemeClr val="tx1"/>
                </a:solidFill>
              </a:rPr>
            </a:br>
            <a:r>
              <a:rPr lang="en-US" sz="1350" dirty="0">
                <a:solidFill>
                  <a:schemeClr val="tx1"/>
                </a:solidFill>
              </a:rPr>
              <a:t>Daniel Berry Inspirational Award: Presented by Heather Berry</a:t>
            </a:r>
            <a:br>
              <a:rPr lang="en-US" sz="1350" dirty="0">
                <a:solidFill>
                  <a:schemeClr val="tx1"/>
                </a:solidFill>
              </a:rPr>
            </a:br>
            <a:r>
              <a:rPr lang="en-US" sz="1350" dirty="0">
                <a:solidFill>
                  <a:schemeClr val="tx1"/>
                </a:solidFill>
              </a:rPr>
              <a:t>Athlete of the Year: Presented by Kerry West</a:t>
            </a:r>
            <a:br>
              <a:rPr lang="en-US" sz="1350" dirty="0">
                <a:solidFill>
                  <a:schemeClr val="tx1"/>
                </a:solidFill>
              </a:rPr>
            </a:br>
            <a:r>
              <a:rPr lang="en-US" sz="1350" dirty="0">
                <a:solidFill>
                  <a:schemeClr val="tx1"/>
                </a:solidFill>
              </a:rPr>
              <a:t>Recognition of High Achievement Awards: Presented by Brian Berry</a:t>
            </a:r>
            <a:br>
              <a:rPr lang="en-US" sz="1350" dirty="0">
                <a:solidFill>
                  <a:schemeClr val="tx1"/>
                </a:solidFill>
              </a:rPr>
            </a:br>
            <a:r>
              <a:rPr lang="en-US" sz="1350" dirty="0">
                <a:solidFill>
                  <a:schemeClr val="tx1"/>
                </a:solidFill>
              </a:rPr>
              <a:t>Life Membership Awards: Presented by Nicki Ashton</a:t>
            </a:r>
            <a:endParaRPr lang="en-AU" sz="1350" dirty="0">
              <a:solidFill>
                <a:schemeClr val="tx1"/>
              </a:solidFill>
            </a:endParaRPr>
          </a:p>
        </p:txBody>
      </p:sp>
      <p:pic>
        <p:nvPicPr>
          <p:cNvPr id="11" name="Picture 4">
            <a:extLst>
              <a:ext uri="{FF2B5EF4-FFF2-40B4-BE49-F238E27FC236}">
                <a16:creationId xmlns:a16="http://schemas.microsoft.com/office/drawing/2014/main" id="{04813C50-51A3-4D6E-9846-CBB29998D77C}"/>
              </a:ext>
            </a:extLst>
          </p:cNvPr>
          <p:cNvPicPr>
            <a:picLocks noChangeAspect="1"/>
          </p:cNvPicPr>
          <p:nvPr/>
        </p:nvPicPr>
        <p:blipFill rotWithShape="1">
          <a:blip r:embed="rId2">
            <a:extLst>
              <a:ext uri="{28A0092B-C50C-407E-A947-70E740481C1C}">
                <a14:useLocalDpi xmlns:a14="http://schemas.microsoft.com/office/drawing/2010/main" val="0"/>
              </a:ext>
            </a:extLst>
          </a:blip>
          <a:srcRect r="24465"/>
          <a:stretch/>
        </p:blipFill>
        <p:spPr>
          <a:xfrm>
            <a:off x="619183" y="4487720"/>
            <a:ext cx="1870629" cy="2095500"/>
          </a:xfrm>
          <a:prstGeom prst="rect">
            <a:avLst/>
          </a:prstGeom>
        </p:spPr>
      </p:pic>
    </p:spTree>
    <p:extLst>
      <p:ext uri="{BB962C8B-B14F-4D97-AF65-F5344CB8AC3E}">
        <p14:creationId xmlns:p14="http://schemas.microsoft.com/office/powerpoint/2010/main" val="18191341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3" y="193272"/>
            <a:ext cx="6024718" cy="1679421"/>
          </a:xfrm>
        </p:spPr>
        <p:txBody>
          <a:bodyPr>
            <a:normAutofit fontScale="90000"/>
          </a:bodyPr>
          <a:lstStyle/>
          <a:p>
            <a:pPr algn="ctr"/>
            <a:r>
              <a:rPr lang="en-GB" sz="4000" b="1" dirty="0">
                <a:ea typeface="Calibri" panose="020F0502020204030204" pitchFamily="34" charset="0"/>
                <a:cs typeface="Calibri" panose="020F0502020204030204" pitchFamily="34" charset="0"/>
              </a:rPr>
              <a:t>Margaret &amp; Allan Gregson Encouragement Awards</a:t>
            </a:r>
            <a:br>
              <a:rPr lang="en-GB" sz="4000" b="1" dirty="0">
                <a:ea typeface="Calibri" panose="020F0502020204030204" pitchFamily="34" charset="0"/>
                <a:cs typeface="Calibri" panose="020F0502020204030204" pitchFamily="34" charset="0"/>
              </a:rPr>
            </a:br>
            <a:r>
              <a:rPr lang="en-GB" sz="4000" b="1" dirty="0">
                <a:ea typeface="Calibri" panose="020F0502020204030204" pitchFamily="34" charset="0"/>
                <a:cs typeface="Calibri" panose="020F0502020204030204" pitchFamily="34" charset="0"/>
              </a:rPr>
              <a:t>Swimming</a:t>
            </a:r>
            <a:br>
              <a:rPr lang="en-GB" sz="4000" b="1" dirty="0">
                <a:ea typeface="Calibri" panose="020F0502020204030204" pitchFamily="34" charset="0"/>
                <a:cs typeface="Calibri" panose="020F0502020204030204" pitchFamily="34" charset="0"/>
              </a:rPr>
            </a:br>
            <a:r>
              <a:rPr lang="en-GB" sz="4000" b="1" dirty="0">
                <a:ea typeface="Calibri" panose="020F0502020204030204" pitchFamily="34" charset="0"/>
                <a:cs typeface="Calibri" panose="020F0502020204030204" pitchFamily="34" charset="0"/>
              </a:rPr>
              <a:t>Male</a:t>
            </a:r>
            <a:br>
              <a:rPr lang="en-AU" sz="1800" dirty="0">
                <a:latin typeface="Calibri" panose="020F0502020204030204" pitchFamily="34" charset="0"/>
                <a:ea typeface="Calibri" panose="020F0502020204030204" pitchFamily="34" charset="0"/>
                <a:cs typeface="Calibri" panose="020F0502020204030204" pitchFamily="34" charset="0"/>
              </a:rPr>
            </a:b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847CB5E0-8603-4C8D-84D2-5009C2E7DF5A}"/>
              </a:ext>
            </a:extLst>
          </p:cNvPr>
          <p:cNvSpPr txBox="1"/>
          <p:nvPr/>
        </p:nvSpPr>
        <p:spPr>
          <a:xfrm>
            <a:off x="817652" y="2518487"/>
            <a:ext cx="6092926" cy="707886"/>
          </a:xfrm>
          <a:prstGeom prst="rect">
            <a:avLst/>
          </a:prstGeom>
          <a:noFill/>
        </p:spPr>
        <p:txBody>
          <a:bodyPr wrap="square">
            <a:spAutoFit/>
          </a:bodyPr>
          <a:lstStyle/>
          <a:p>
            <a:r>
              <a:rPr lang="en-AU" sz="4000" b="1" dirty="0">
                <a:cs typeface="Calibri" panose="020F0502020204030204" pitchFamily="34" charset="0"/>
              </a:rPr>
              <a:t>Declan Budd</a:t>
            </a:r>
            <a:endParaRPr lang="en-US" sz="4000" b="1" dirty="0"/>
          </a:p>
        </p:txBody>
      </p:sp>
      <p:pic>
        <p:nvPicPr>
          <p:cNvPr id="6" name="Picture 5" descr="A person swimming in a body of water&#10;&#10;Description automatically generated">
            <a:extLst>
              <a:ext uri="{FF2B5EF4-FFF2-40B4-BE49-F238E27FC236}">
                <a16:creationId xmlns:a16="http://schemas.microsoft.com/office/drawing/2014/main" id="{6893FFEE-C7E7-4F21-A142-C1A3C1514A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8102" y="1757755"/>
            <a:ext cx="4955494" cy="3747745"/>
          </a:xfrm>
          <a:prstGeom prst="rect">
            <a:avLst/>
          </a:prstGeom>
        </p:spPr>
      </p:pic>
    </p:spTree>
    <p:extLst>
      <p:ext uri="{BB962C8B-B14F-4D97-AF65-F5344CB8AC3E}">
        <p14:creationId xmlns:p14="http://schemas.microsoft.com/office/powerpoint/2010/main" val="41160367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3" y="193272"/>
            <a:ext cx="6024718" cy="1679421"/>
          </a:xfrm>
        </p:spPr>
        <p:txBody>
          <a:bodyPr>
            <a:normAutofit fontScale="90000"/>
          </a:bodyPr>
          <a:lstStyle/>
          <a:p>
            <a:pPr algn="ctr"/>
            <a:r>
              <a:rPr lang="en-GB" sz="4000" b="1" dirty="0">
                <a:ea typeface="Calibri" panose="020F0502020204030204" pitchFamily="34" charset="0"/>
                <a:cs typeface="Calibri" panose="020F0502020204030204" pitchFamily="34" charset="0"/>
              </a:rPr>
              <a:t>Margaret &amp; Allan Gregson Encouragement Awards</a:t>
            </a:r>
            <a:br>
              <a:rPr lang="en-GB" sz="4000" b="1" dirty="0">
                <a:ea typeface="Calibri" panose="020F0502020204030204" pitchFamily="34" charset="0"/>
                <a:cs typeface="Calibri" panose="020F0502020204030204" pitchFamily="34" charset="0"/>
              </a:rPr>
            </a:br>
            <a:r>
              <a:rPr lang="en-GB" sz="4000" b="1" dirty="0">
                <a:ea typeface="Calibri" panose="020F0502020204030204" pitchFamily="34" charset="0"/>
                <a:cs typeface="Calibri" panose="020F0502020204030204" pitchFamily="34" charset="0"/>
              </a:rPr>
              <a:t>Swimming</a:t>
            </a:r>
            <a:br>
              <a:rPr lang="en-GB" sz="4000" b="1" dirty="0">
                <a:ea typeface="Calibri" panose="020F0502020204030204" pitchFamily="34" charset="0"/>
                <a:cs typeface="Calibri" panose="020F0502020204030204" pitchFamily="34" charset="0"/>
              </a:rPr>
            </a:br>
            <a:r>
              <a:rPr lang="en-GB" sz="4000" b="1" dirty="0">
                <a:ea typeface="Calibri" panose="020F0502020204030204" pitchFamily="34" charset="0"/>
                <a:cs typeface="Calibri" panose="020F0502020204030204" pitchFamily="34" charset="0"/>
              </a:rPr>
              <a:t>Female</a:t>
            </a:r>
            <a:br>
              <a:rPr lang="en-AU" sz="1800" dirty="0">
                <a:latin typeface="Calibri" panose="020F0502020204030204" pitchFamily="34" charset="0"/>
                <a:ea typeface="Calibri" panose="020F0502020204030204" pitchFamily="34" charset="0"/>
                <a:cs typeface="Calibri" panose="020F0502020204030204" pitchFamily="34" charset="0"/>
              </a:rPr>
            </a:b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847CB5E0-8603-4C8D-84D2-5009C2E7DF5A}"/>
              </a:ext>
            </a:extLst>
          </p:cNvPr>
          <p:cNvSpPr txBox="1"/>
          <p:nvPr/>
        </p:nvSpPr>
        <p:spPr>
          <a:xfrm>
            <a:off x="817652" y="2518487"/>
            <a:ext cx="6092926" cy="707886"/>
          </a:xfrm>
          <a:prstGeom prst="rect">
            <a:avLst/>
          </a:prstGeom>
          <a:noFill/>
        </p:spPr>
        <p:txBody>
          <a:bodyPr wrap="square">
            <a:spAutoFit/>
          </a:bodyPr>
          <a:lstStyle/>
          <a:p>
            <a:r>
              <a:rPr lang="en-AU" sz="4000" b="1" dirty="0">
                <a:cs typeface="Calibri" panose="020F0502020204030204" pitchFamily="34" charset="0"/>
              </a:rPr>
              <a:t>Victoria Robinson</a:t>
            </a:r>
          </a:p>
        </p:txBody>
      </p:sp>
      <p:pic>
        <p:nvPicPr>
          <p:cNvPr id="6" name="Picture 5" descr="A young girl wearing a hat&#10;&#10;Description automatically generated">
            <a:extLst>
              <a:ext uri="{FF2B5EF4-FFF2-40B4-BE49-F238E27FC236}">
                <a16:creationId xmlns:a16="http://schemas.microsoft.com/office/drawing/2014/main" id="{13934D52-A877-488C-B53A-92A01B3B24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4909" y="1067084"/>
            <a:ext cx="3426219" cy="4568292"/>
          </a:xfrm>
          <a:prstGeom prst="rect">
            <a:avLst/>
          </a:prstGeom>
        </p:spPr>
      </p:pic>
    </p:spTree>
    <p:extLst>
      <p:ext uri="{BB962C8B-B14F-4D97-AF65-F5344CB8AC3E}">
        <p14:creationId xmlns:p14="http://schemas.microsoft.com/office/powerpoint/2010/main" val="2155624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1500027" y="2382531"/>
            <a:ext cx="8445358" cy="1679421"/>
          </a:xfrm>
        </p:spPr>
        <p:txBody>
          <a:bodyPr>
            <a:normAutofit fontScale="90000"/>
          </a:bodyPr>
          <a:lstStyle/>
          <a:p>
            <a:pPr algn="ctr"/>
            <a:r>
              <a:rPr lang="en-GB" sz="4000" b="1" dirty="0">
                <a:ea typeface="Calibri" panose="020F0502020204030204" pitchFamily="34" charset="0"/>
                <a:cs typeface="Calibri" panose="020F0502020204030204" pitchFamily="34" charset="0"/>
              </a:rPr>
              <a:t>Margaret &amp; Allan Gregson Encouragement Awards</a:t>
            </a:r>
            <a:br>
              <a:rPr lang="en-GB" sz="4000" b="1" dirty="0">
                <a:ea typeface="Calibri" panose="020F0502020204030204" pitchFamily="34" charset="0"/>
                <a:cs typeface="Calibri" panose="020F0502020204030204" pitchFamily="34" charset="0"/>
              </a:rPr>
            </a:br>
            <a:r>
              <a:rPr lang="en-GB" sz="4000" b="1" dirty="0">
                <a:ea typeface="Calibri" panose="020F0502020204030204" pitchFamily="34" charset="0"/>
                <a:cs typeface="Calibri" panose="020F0502020204030204" pitchFamily="34" charset="0"/>
              </a:rPr>
              <a:t>Athletics </a:t>
            </a:r>
            <a:r>
              <a:rPr lang="en-GB" sz="1800" dirty="0">
                <a:latin typeface="Calibri" panose="020F0502020204030204" pitchFamily="34" charset="0"/>
                <a:ea typeface="Calibri" panose="020F0502020204030204" pitchFamily="34" charset="0"/>
                <a:cs typeface="Calibri" panose="020F0502020204030204" pitchFamily="34" charset="0"/>
              </a:rPr>
              <a:t> </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6" name="TextBox 5">
            <a:extLst>
              <a:ext uri="{FF2B5EF4-FFF2-40B4-BE49-F238E27FC236}">
                <a16:creationId xmlns:a16="http://schemas.microsoft.com/office/drawing/2014/main" id="{6B666938-C0E2-44A4-BF8C-3B1D0C1A197E}"/>
              </a:ext>
            </a:extLst>
          </p:cNvPr>
          <p:cNvSpPr txBox="1"/>
          <p:nvPr/>
        </p:nvSpPr>
        <p:spPr>
          <a:xfrm>
            <a:off x="3743218" y="4487720"/>
            <a:ext cx="4705564" cy="369332"/>
          </a:xfrm>
          <a:prstGeom prst="rect">
            <a:avLst/>
          </a:prstGeom>
          <a:noFill/>
        </p:spPr>
        <p:txBody>
          <a:bodyPr wrap="square" rtlCol="0">
            <a:spAutoFit/>
          </a:bodyPr>
          <a:lstStyle/>
          <a:p>
            <a:r>
              <a:rPr lang="en-AU" dirty="0"/>
              <a:t>Presented by Margaret Gregson</a:t>
            </a:r>
          </a:p>
        </p:txBody>
      </p:sp>
    </p:spTree>
    <p:extLst>
      <p:ext uri="{BB962C8B-B14F-4D97-AF65-F5344CB8AC3E}">
        <p14:creationId xmlns:p14="http://schemas.microsoft.com/office/powerpoint/2010/main" val="34596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fontScale="90000"/>
          </a:bodyPr>
          <a:lstStyle/>
          <a:p>
            <a:pPr algn="ctr"/>
            <a:r>
              <a:rPr lang="en-GB" sz="4000" b="1">
                <a:ea typeface="Calibri" panose="020F0502020204030204" pitchFamily="34" charset="0"/>
                <a:cs typeface="Calibri" panose="020F0502020204030204" pitchFamily="34" charset="0"/>
              </a:rPr>
              <a:t>Margaret &amp; Allan Gregson Encouragement Awards</a:t>
            </a:r>
            <a:br>
              <a:rPr lang="en-GB" sz="4000" b="1">
                <a:ea typeface="Calibri" panose="020F0502020204030204" pitchFamily="34" charset="0"/>
                <a:cs typeface="Calibri" panose="020F0502020204030204" pitchFamily="34" charset="0"/>
              </a:rPr>
            </a:br>
            <a:r>
              <a:rPr lang="en-GB" sz="4000" b="1">
                <a:ea typeface="Calibri" panose="020F0502020204030204" pitchFamily="34" charset="0"/>
                <a:cs typeface="Calibri" panose="020F0502020204030204" pitchFamily="34" charset="0"/>
              </a:rPr>
              <a:t>Athletics</a:t>
            </a:r>
            <a:br>
              <a:rPr lang="en-GB" sz="4000" b="1">
                <a:ea typeface="Calibri" panose="020F0502020204030204" pitchFamily="34" charset="0"/>
                <a:cs typeface="Calibri" panose="020F0502020204030204" pitchFamily="34" charset="0"/>
              </a:rPr>
            </a:br>
            <a:r>
              <a:rPr lang="en-GB" sz="4000" b="1">
                <a:ea typeface="Calibri" panose="020F0502020204030204" pitchFamily="34" charset="0"/>
                <a:cs typeface="Calibri" panose="020F0502020204030204" pitchFamily="34" charset="0"/>
              </a:rPr>
              <a:t>Male</a:t>
            </a:r>
            <a:br>
              <a:rPr lang="en-AU" sz="1800">
                <a:latin typeface="Calibri" panose="020F0502020204030204" pitchFamily="34" charset="0"/>
                <a:ea typeface="Calibri" panose="020F0502020204030204" pitchFamily="34" charset="0"/>
                <a:cs typeface="Calibri" panose="020F0502020204030204" pitchFamily="34" charset="0"/>
              </a:rPr>
            </a:b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AFAE4104-4693-4863-B56C-0364A42E6681}"/>
              </a:ext>
            </a:extLst>
          </p:cNvPr>
          <p:cNvSpPr txBox="1"/>
          <p:nvPr/>
        </p:nvSpPr>
        <p:spPr>
          <a:xfrm>
            <a:off x="766280" y="2497780"/>
            <a:ext cx="6092926" cy="707886"/>
          </a:xfrm>
          <a:prstGeom prst="rect">
            <a:avLst/>
          </a:prstGeom>
          <a:noFill/>
        </p:spPr>
        <p:txBody>
          <a:bodyPr wrap="square">
            <a:spAutoFit/>
          </a:bodyPr>
          <a:lstStyle/>
          <a:p>
            <a:r>
              <a:rPr lang="en-GB" sz="4000" b="1">
                <a:ea typeface="Calibri" panose="020F0502020204030204" pitchFamily="34" charset="0"/>
                <a:cs typeface="Calibri" panose="020F0502020204030204" pitchFamily="34" charset="0"/>
              </a:rPr>
              <a:t>Beau Matthews </a:t>
            </a:r>
            <a:endParaRPr lang="en-US" sz="4000" b="1" dirty="0"/>
          </a:p>
        </p:txBody>
      </p:sp>
      <p:pic>
        <p:nvPicPr>
          <p:cNvPr id="6" name="Picture 5">
            <a:extLst>
              <a:ext uri="{FF2B5EF4-FFF2-40B4-BE49-F238E27FC236}">
                <a16:creationId xmlns:a16="http://schemas.microsoft.com/office/drawing/2014/main" id="{A7F652EB-BC06-479A-8178-B8C38D1C5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225094" y="1420670"/>
            <a:ext cx="4937760" cy="3291840"/>
          </a:xfrm>
          <a:prstGeom prst="rect">
            <a:avLst/>
          </a:prstGeom>
        </p:spPr>
      </p:pic>
    </p:spTree>
    <p:extLst>
      <p:ext uri="{BB962C8B-B14F-4D97-AF65-F5344CB8AC3E}">
        <p14:creationId xmlns:p14="http://schemas.microsoft.com/office/powerpoint/2010/main" val="3131020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fontScale="90000"/>
          </a:bodyPr>
          <a:lstStyle/>
          <a:p>
            <a:pPr algn="ctr"/>
            <a:r>
              <a:rPr lang="en-GB" sz="4000" b="1" dirty="0">
                <a:ea typeface="Calibri" panose="020F0502020204030204" pitchFamily="34" charset="0"/>
                <a:cs typeface="Calibri" panose="020F0502020204030204" pitchFamily="34" charset="0"/>
              </a:rPr>
              <a:t>Margaret &amp; Allan Gregson Encouragement Awards</a:t>
            </a:r>
            <a:br>
              <a:rPr lang="en-GB" sz="4000" b="1" dirty="0">
                <a:ea typeface="Calibri" panose="020F0502020204030204" pitchFamily="34" charset="0"/>
                <a:cs typeface="Calibri" panose="020F0502020204030204" pitchFamily="34" charset="0"/>
              </a:rPr>
            </a:br>
            <a:r>
              <a:rPr lang="en-GB" sz="4000" b="1" dirty="0">
                <a:ea typeface="Calibri" panose="020F0502020204030204" pitchFamily="34" charset="0"/>
                <a:cs typeface="Calibri" panose="020F0502020204030204" pitchFamily="34" charset="0"/>
              </a:rPr>
              <a:t>Athletics</a:t>
            </a:r>
            <a:br>
              <a:rPr lang="en-GB" sz="4000" b="1" dirty="0">
                <a:ea typeface="Calibri" panose="020F0502020204030204" pitchFamily="34" charset="0"/>
                <a:cs typeface="Calibri" panose="020F0502020204030204" pitchFamily="34" charset="0"/>
              </a:rPr>
            </a:br>
            <a:r>
              <a:rPr lang="en-GB" sz="4000" b="1" dirty="0">
                <a:ea typeface="Calibri" panose="020F0502020204030204" pitchFamily="34" charset="0"/>
                <a:cs typeface="Calibri" panose="020F0502020204030204" pitchFamily="34" charset="0"/>
              </a:rPr>
              <a:t>Female</a:t>
            </a:r>
            <a:br>
              <a:rPr lang="en-AU" sz="1800" dirty="0">
                <a:latin typeface="Calibri" panose="020F0502020204030204" pitchFamily="34" charset="0"/>
                <a:ea typeface="Calibri" panose="020F0502020204030204" pitchFamily="34" charset="0"/>
                <a:cs typeface="Calibri" panose="020F0502020204030204" pitchFamily="34" charset="0"/>
              </a:rPr>
            </a:b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1B13E3DE-38D0-43C2-8A29-AF7FDE5D8AD0}"/>
              </a:ext>
            </a:extLst>
          </p:cNvPr>
          <p:cNvSpPr txBox="1"/>
          <p:nvPr/>
        </p:nvSpPr>
        <p:spPr>
          <a:xfrm>
            <a:off x="756006" y="2497780"/>
            <a:ext cx="6092926" cy="707886"/>
          </a:xfrm>
          <a:prstGeom prst="rect">
            <a:avLst/>
          </a:prstGeom>
          <a:noFill/>
        </p:spPr>
        <p:txBody>
          <a:bodyPr wrap="square">
            <a:spAutoFit/>
          </a:bodyPr>
          <a:lstStyle/>
          <a:p>
            <a:r>
              <a:rPr lang="en-GB" sz="4000" b="1" dirty="0">
                <a:ea typeface="Calibri" panose="020F0502020204030204" pitchFamily="34" charset="0"/>
                <a:cs typeface="Calibri" panose="020F0502020204030204" pitchFamily="34" charset="0"/>
              </a:rPr>
              <a:t>Indiana Cooper  </a:t>
            </a:r>
          </a:p>
        </p:txBody>
      </p:sp>
      <p:pic>
        <p:nvPicPr>
          <p:cNvPr id="8" name="Picture 7" descr="A picture containing grass, outdoor, person, young&#10;&#10;Description automatically generated">
            <a:extLst>
              <a:ext uri="{FF2B5EF4-FFF2-40B4-BE49-F238E27FC236}">
                <a16:creationId xmlns:a16="http://schemas.microsoft.com/office/drawing/2014/main" id="{33466AEC-35D4-4FA6-B000-DE2DE0205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033033" y="1625725"/>
            <a:ext cx="5073253" cy="3804940"/>
          </a:xfrm>
          <a:prstGeom prst="rect">
            <a:avLst/>
          </a:prstGeom>
        </p:spPr>
      </p:pic>
    </p:spTree>
    <p:extLst>
      <p:ext uri="{BB962C8B-B14F-4D97-AF65-F5344CB8AC3E}">
        <p14:creationId xmlns:p14="http://schemas.microsoft.com/office/powerpoint/2010/main" val="1653356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1500027" y="2382531"/>
            <a:ext cx="8445358" cy="1679421"/>
          </a:xfrm>
        </p:spPr>
        <p:txBody>
          <a:bodyPr>
            <a:normAutofit/>
          </a:bodyPr>
          <a:lstStyle/>
          <a:p>
            <a:pPr algn="ctr"/>
            <a:r>
              <a:rPr lang="en-GB" sz="4000" b="1" dirty="0">
                <a:ea typeface="Calibri" panose="020F0502020204030204" pitchFamily="34" charset="0"/>
                <a:cs typeface="Calibri" panose="020F0502020204030204" pitchFamily="34" charset="0"/>
              </a:rPr>
              <a:t>David Campbell Encouragement Award Football</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EBA61A51-1384-4426-9D30-C4EA1BF2817C}"/>
              </a:ext>
            </a:extLst>
          </p:cNvPr>
          <p:cNvSpPr txBox="1"/>
          <p:nvPr/>
        </p:nvSpPr>
        <p:spPr>
          <a:xfrm>
            <a:off x="4119937" y="4243227"/>
            <a:ext cx="4705564" cy="369332"/>
          </a:xfrm>
          <a:prstGeom prst="rect">
            <a:avLst/>
          </a:prstGeom>
          <a:noFill/>
        </p:spPr>
        <p:txBody>
          <a:bodyPr wrap="square" rtlCol="0">
            <a:spAutoFit/>
          </a:bodyPr>
          <a:lstStyle/>
          <a:p>
            <a:r>
              <a:rPr lang="en-AU" dirty="0"/>
              <a:t>Presented by Bill Gurney</a:t>
            </a:r>
          </a:p>
        </p:txBody>
      </p:sp>
    </p:spTree>
    <p:extLst>
      <p:ext uri="{BB962C8B-B14F-4D97-AF65-F5344CB8AC3E}">
        <p14:creationId xmlns:p14="http://schemas.microsoft.com/office/powerpoint/2010/main" val="426051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fontScale="90000"/>
          </a:bodyPr>
          <a:lstStyle/>
          <a:p>
            <a:pPr algn="ctr"/>
            <a:r>
              <a:rPr lang="en-GB" sz="4000" b="1" dirty="0">
                <a:ea typeface="Calibri" panose="020F0502020204030204" pitchFamily="34" charset="0"/>
                <a:cs typeface="Calibri" panose="020F0502020204030204" pitchFamily="34" charset="0"/>
              </a:rPr>
              <a:t>David Campbell Encouragement Award Football</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2CA1D74F-53F3-462C-B72B-9CB15D92AA42}"/>
              </a:ext>
            </a:extLst>
          </p:cNvPr>
          <p:cNvSpPr txBox="1"/>
          <p:nvPr/>
        </p:nvSpPr>
        <p:spPr>
          <a:xfrm>
            <a:off x="786829" y="2105561"/>
            <a:ext cx="6092926" cy="707886"/>
          </a:xfrm>
          <a:prstGeom prst="rect">
            <a:avLst/>
          </a:prstGeom>
          <a:noFill/>
        </p:spPr>
        <p:txBody>
          <a:bodyPr wrap="square">
            <a:spAutoFit/>
          </a:bodyPr>
          <a:lstStyle/>
          <a:p>
            <a:r>
              <a:rPr lang="en-AU" sz="4000" b="1" dirty="0">
                <a:ea typeface="Calibri" panose="020F0502020204030204" pitchFamily="34" charset="0"/>
                <a:cs typeface="Calibri" panose="020F0502020204030204" pitchFamily="34" charset="0"/>
              </a:rPr>
              <a:t>Augustine Murphy</a:t>
            </a:r>
            <a:endParaRPr lang="en-US" sz="4000" b="1" dirty="0"/>
          </a:p>
        </p:txBody>
      </p:sp>
      <p:pic>
        <p:nvPicPr>
          <p:cNvPr id="6" name="Picture 5" descr="A person in a blue shirt&#10;&#10;Description automatically generated">
            <a:extLst>
              <a:ext uri="{FF2B5EF4-FFF2-40B4-BE49-F238E27FC236}">
                <a16:creationId xmlns:a16="http://schemas.microsoft.com/office/drawing/2014/main" id="{A3474253-0232-43F6-B0CD-664663BF56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8781" y="996593"/>
            <a:ext cx="4109623" cy="4099219"/>
          </a:xfrm>
          <a:prstGeom prst="rect">
            <a:avLst/>
          </a:prstGeom>
        </p:spPr>
      </p:pic>
    </p:spTree>
    <p:extLst>
      <p:ext uri="{BB962C8B-B14F-4D97-AF65-F5344CB8AC3E}">
        <p14:creationId xmlns:p14="http://schemas.microsoft.com/office/powerpoint/2010/main" val="3518918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1500027" y="2382531"/>
            <a:ext cx="8445358" cy="1679421"/>
          </a:xfrm>
        </p:spPr>
        <p:txBody>
          <a:bodyPr>
            <a:normAutofit/>
          </a:bodyPr>
          <a:lstStyle/>
          <a:p>
            <a:pPr algn="ctr"/>
            <a:r>
              <a:rPr lang="en-GB" sz="4000" b="1" dirty="0">
                <a:ea typeface="Calibri" panose="020F0502020204030204" pitchFamily="34" charset="0"/>
                <a:cs typeface="Calibri" panose="020F0502020204030204" pitchFamily="34" charset="0"/>
              </a:rPr>
              <a:t>Bill Gurney Encouragement Award Football</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4E654FFC-79DD-48C8-9FFE-79FF54D38C32}"/>
              </a:ext>
            </a:extLst>
          </p:cNvPr>
          <p:cNvSpPr txBox="1"/>
          <p:nvPr/>
        </p:nvSpPr>
        <p:spPr>
          <a:xfrm>
            <a:off x="4119937" y="4243227"/>
            <a:ext cx="4705564" cy="369332"/>
          </a:xfrm>
          <a:prstGeom prst="rect">
            <a:avLst/>
          </a:prstGeom>
          <a:noFill/>
        </p:spPr>
        <p:txBody>
          <a:bodyPr wrap="square" rtlCol="0">
            <a:spAutoFit/>
          </a:bodyPr>
          <a:lstStyle/>
          <a:p>
            <a:r>
              <a:rPr lang="en-AU" dirty="0"/>
              <a:t>Presented by Bill Gurney</a:t>
            </a:r>
          </a:p>
        </p:txBody>
      </p:sp>
    </p:spTree>
    <p:extLst>
      <p:ext uri="{BB962C8B-B14F-4D97-AF65-F5344CB8AC3E}">
        <p14:creationId xmlns:p14="http://schemas.microsoft.com/office/powerpoint/2010/main" val="3060625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fontScale="90000"/>
          </a:bodyPr>
          <a:lstStyle/>
          <a:p>
            <a:pPr algn="ctr"/>
            <a:r>
              <a:rPr lang="en-GB" sz="4000" b="1" dirty="0">
                <a:ea typeface="Calibri" panose="020F0502020204030204" pitchFamily="34" charset="0"/>
                <a:cs typeface="Calibri" panose="020F0502020204030204" pitchFamily="34" charset="0"/>
              </a:rPr>
              <a:t>Bill Gurney Encouragement Award Football</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2CA1D74F-53F3-462C-B72B-9CB15D92AA42}"/>
              </a:ext>
            </a:extLst>
          </p:cNvPr>
          <p:cNvSpPr txBox="1"/>
          <p:nvPr/>
        </p:nvSpPr>
        <p:spPr>
          <a:xfrm>
            <a:off x="786829" y="2105561"/>
            <a:ext cx="6092926" cy="707886"/>
          </a:xfrm>
          <a:prstGeom prst="rect">
            <a:avLst/>
          </a:prstGeom>
          <a:noFill/>
        </p:spPr>
        <p:txBody>
          <a:bodyPr wrap="square">
            <a:spAutoFit/>
          </a:bodyPr>
          <a:lstStyle/>
          <a:p>
            <a:r>
              <a:rPr lang="en-AU" sz="4000" b="1" dirty="0">
                <a:ea typeface="Calibri" panose="020F0502020204030204" pitchFamily="34" charset="0"/>
                <a:cs typeface="Calibri" panose="020F0502020204030204" pitchFamily="34" charset="0"/>
              </a:rPr>
              <a:t>Georgia </a:t>
            </a:r>
            <a:r>
              <a:rPr lang="en-AU" sz="4000" b="1" dirty="0" err="1">
                <a:ea typeface="Calibri" panose="020F0502020204030204" pitchFamily="34" charset="0"/>
                <a:cs typeface="Calibri" panose="020F0502020204030204" pitchFamily="34" charset="0"/>
              </a:rPr>
              <a:t>Beikoff</a:t>
            </a:r>
            <a:endParaRPr lang="en-US" sz="4000" b="1" dirty="0"/>
          </a:p>
        </p:txBody>
      </p:sp>
      <p:pic>
        <p:nvPicPr>
          <p:cNvPr id="8" name="Picture 7" descr="A picture containing game&#10;&#10;Description automatically generated">
            <a:extLst>
              <a:ext uri="{FF2B5EF4-FFF2-40B4-BE49-F238E27FC236}">
                <a16:creationId xmlns:a16="http://schemas.microsoft.com/office/drawing/2014/main" id="{D6832750-124C-46F5-A253-614E0C479004}"/>
              </a:ext>
            </a:extLst>
          </p:cNvPr>
          <p:cNvPicPr>
            <a:picLocks noChangeAspect="1"/>
          </p:cNvPicPr>
          <p:nvPr/>
        </p:nvPicPr>
        <p:blipFill rotWithShape="1">
          <a:blip r:embed="rId3">
            <a:extLst>
              <a:ext uri="{28A0092B-C50C-407E-A947-70E740481C1C}">
                <a14:useLocalDpi xmlns:a14="http://schemas.microsoft.com/office/drawing/2010/main" val="0"/>
              </a:ext>
            </a:extLst>
          </a:blip>
          <a:srcRect l="14833" t="23454" r="60786" b="42811"/>
          <a:stretch/>
        </p:blipFill>
        <p:spPr>
          <a:xfrm>
            <a:off x="6257582" y="747886"/>
            <a:ext cx="2732182" cy="5362227"/>
          </a:xfrm>
          <a:prstGeom prst="rect">
            <a:avLst/>
          </a:prstGeom>
        </p:spPr>
      </p:pic>
    </p:spTree>
    <p:extLst>
      <p:ext uri="{BB962C8B-B14F-4D97-AF65-F5344CB8AC3E}">
        <p14:creationId xmlns:p14="http://schemas.microsoft.com/office/powerpoint/2010/main" val="2710286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1500027" y="2382531"/>
            <a:ext cx="8445358" cy="1679421"/>
          </a:xfrm>
        </p:spPr>
        <p:txBody>
          <a:bodyPr>
            <a:normAutofit/>
          </a:bodyPr>
          <a:lstStyle/>
          <a:p>
            <a:pPr algn="ctr"/>
            <a:r>
              <a:rPr lang="en-GB" sz="4000" b="1" dirty="0">
                <a:ea typeface="Calibri" panose="020F0502020204030204" pitchFamily="34" charset="0"/>
                <a:cs typeface="Calibri" panose="020F0502020204030204" pitchFamily="34" charset="0"/>
              </a:rPr>
              <a:t>Ian Menzies Encouragement Award Football</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6" name="TextBox 5">
            <a:extLst>
              <a:ext uri="{FF2B5EF4-FFF2-40B4-BE49-F238E27FC236}">
                <a16:creationId xmlns:a16="http://schemas.microsoft.com/office/drawing/2014/main" id="{EC5CC565-E73D-44B2-824F-A4A4297B52EC}"/>
              </a:ext>
            </a:extLst>
          </p:cNvPr>
          <p:cNvSpPr txBox="1"/>
          <p:nvPr/>
        </p:nvSpPr>
        <p:spPr>
          <a:xfrm>
            <a:off x="4119937" y="4243227"/>
            <a:ext cx="4705564" cy="369332"/>
          </a:xfrm>
          <a:prstGeom prst="rect">
            <a:avLst/>
          </a:prstGeom>
          <a:noFill/>
        </p:spPr>
        <p:txBody>
          <a:bodyPr wrap="square" rtlCol="0">
            <a:spAutoFit/>
          </a:bodyPr>
          <a:lstStyle/>
          <a:p>
            <a:r>
              <a:rPr lang="en-AU" dirty="0"/>
              <a:t>Presented by Ian Menzies</a:t>
            </a:r>
          </a:p>
        </p:txBody>
      </p:sp>
    </p:spTree>
    <p:extLst>
      <p:ext uri="{BB962C8B-B14F-4D97-AF65-F5344CB8AC3E}">
        <p14:creationId xmlns:p14="http://schemas.microsoft.com/office/powerpoint/2010/main" val="3236625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60018B-6F32-4644-9A1F-A88934873A82}"/>
              </a:ext>
            </a:extLst>
          </p:cNvPr>
          <p:cNvSpPr>
            <a:spLocks noGrp="1"/>
          </p:cNvSpPr>
          <p:nvPr>
            <p:ph type="subTitle" idx="1"/>
          </p:nvPr>
        </p:nvSpPr>
        <p:spPr>
          <a:xfrm>
            <a:off x="-3425717" y="2810091"/>
            <a:ext cx="10288157" cy="1677629"/>
          </a:xfrm>
        </p:spPr>
        <p:txBody>
          <a:bodyPr>
            <a:normAutofit/>
          </a:bodyPr>
          <a:lstStyle/>
          <a:p>
            <a:r>
              <a:rPr lang="en-GB" sz="3200" b="1" dirty="0"/>
              <a:t>Annual Report</a:t>
            </a:r>
            <a:endParaRPr lang="en-US" sz="3200" b="1" dirty="0"/>
          </a:p>
        </p:txBody>
      </p:sp>
      <p:pic>
        <p:nvPicPr>
          <p:cNvPr id="4" name="Picture 4">
            <a:extLst>
              <a:ext uri="{FF2B5EF4-FFF2-40B4-BE49-F238E27FC236}">
                <a16:creationId xmlns:a16="http://schemas.microsoft.com/office/drawing/2014/main" id="{EBE47773-85ED-4AEA-B15D-11BEAB445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itle 7">
            <a:extLst>
              <a:ext uri="{FF2B5EF4-FFF2-40B4-BE49-F238E27FC236}">
                <a16:creationId xmlns:a16="http://schemas.microsoft.com/office/drawing/2014/main" id="{19ADCDB8-A897-42B7-A999-755183332FC8}"/>
              </a:ext>
            </a:extLst>
          </p:cNvPr>
          <p:cNvSpPr txBox="1">
            <a:spLocks/>
          </p:cNvSpPr>
          <p:nvPr/>
        </p:nvSpPr>
        <p:spPr>
          <a:xfrm>
            <a:off x="3907272" y="2825754"/>
            <a:ext cx="7766936" cy="1646302"/>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AU" sz="2000" dirty="0">
                <a:solidFill>
                  <a:schemeClr val="tx1"/>
                </a:solidFill>
              </a:rPr>
              <a:t>See Annual Report 2020 on CPSARA website</a:t>
            </a:r>
            <a:br>
              <a:rPr lang="en-AU" sz="2000" dirty="0">
                <a:solidFill>
                  <a:schemeClr val="tx1"/>
                </a:solidFill>
              </a:rPr>
            </a:br>
            <a:r>
              <a:rPr lang="en-AU" sz="2000" dirty="0">
                <a:solidFill>
                  <a:schemeClr val="tx1"/>
                </a:solidFill>
              </a:rPr>
              <a:t>(Link sent in Zoom chat)</a:t>
            </a:r>
          </a:p>
        </p:txBody>
      </p:sp>
    </p:spTree>
    <p:extLst>
      <p:ext uri="{BB962C8B-B14F-4D97-AF65-F5344CB8AC3E}">
        <p14:creationId xmlns:p14="http://schemas.microsoft.com/office/powerpoint/2010/main" val="4198235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fontScale="90000"/>
          </a:bodyPr>
          <a:lstStyle/>
          <a:p>
            <a:pPr algn="ctr"/>
            <a:r>
              <a:rPr lang="en-GB" sz="4000" b="1" dirty="0">
                <a:ea typeface="Calibri" panose="020F0502020204030204" pitchFamily="34" charset="0"/>
                <a:cs typeface="Calibri" panose="020F0502020204030204" pitchFamily="34" charset="0"/>
              </a:rPr>
              <a:t>Ian Menzies Encouragement Award Football</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2CA1D74F-53F3-462C-B72B-9CB15D92AA42}"/>
              </a:ext>
            </a:extLst>
          </p:cNvPr>
          <p:cNvSpPr txBox="1"/>
          <p:nvPr/>
        </p:nvSpPr>
        <p:spPr>
          <a:xfrm>
            <a:off x="786829" y="2105561"/>
            <a:ext cx="6092926" cy="707886"/>
          </a:xfrm>
          <a:prstGeom prst="rect">
            <a:avLst/>
          </a:prstGeom>
          <a:noFill/>
        </p:spPr>
        <p:txBody>
          <a:bodyPr wrap="square">
            <a:spAutoFit/>
          </a:bodyPr>
          <a:lstStyle/>
          <a:p>
            <a:r>
              <a:rPr lang="en-AU" sz="4000" b="1" dirty="0">
                <a:ea typeface="Calibri" panose="020F0502020204030204" pitchFamily="34" charset="0"/>
                <a:cs typeface="Calibri" panose="020F0502020204030204" pitchFamily="34" charset="0"/>
              </a:rPr>
              <a:t>Tim </a:t>
            </a:r>
            <a:r>
              <a:rPr lang="en-AU" sz="4000" b="1" dirty="0" err="1">
                <a:ea typeface="Calibri" panose="020F0502020204030204" pitchFamily="34" charset="0"/>
                <a:cs typeface="Calibri" panose="020F0502020204030204" pitchFamily="34" charset="0"/>
              </a:rPr>
              <a:t>Blowes</a:t>
            </a:r>
            <a:endParaRPr lang="en-US" sz="4000" b="1" dirty="0"/>
          </a:p>
        </p:txBody>
      </p:sp>
      <p:pic>
        <p:nvPicPr>
          <p:cNvPr id="6" name="Picture 5" descr="A picture containing grass, person, soccer, playing&#10;&#10;Description automatically generated">
            <a:extLst>
              <a:ext uri="{FF2B5EF4-FFF2-40B4-BE49-F238E27FC236}">
                <a16:creationId xmlns:a16="http://schemas.microsoft.com/office/drawing/2014/main" id="{03FCAB32-48F1-4559-8952-7FE105914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7640" y="783031"/>
            <a:ext cx="3513836" cy="5266639"/>
          </a:xfrm>
          <a:prstGeom prst="rect">
            <a:avLst/>
          </a:prstGeom>
        </p:spPr>
      </p:pic>
    </p:spTree>
    <p:extLst>
      <p:ext uri="{BB962C8B-B14F-4D97-AF65-F5344CB8AC3E}">
        <p14:creationId xmlns:p14="http://schemas.microsoft.com/office/powerpoint/2010/main" val="13831141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1500027" y="2382531"/>
            <a:ext cx="8445358" cy="1679421"/>
          </a:xfrm>
        </p:spPr>
        <p:txBody>
          <a:bodyPr>
            <a:normAutofit/>
          </a:bodyPr>
          <a:lstStyle/>
          <a:p>
            <a:pPr algn="ctr"/>
            <a:r>
              <a:rPr lang="en-GB" sz="4000" b="1" dirty="0">
                <a:ea typeface="Calibri" panose="020F0502020204030204" pitchFamily="34" charset="0"/>
                <a:cs typeface="Calibri" panose="020F0502020204030204" pitchFamily="34" charset="0"/>
              </a:rPr>
              <a:t>Judy Webber Encouragement Award Various Sports</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430CCE88-B49B-412C-89E5-FD44B8397CAE}"/>
              </a:ext>
            </a:extLst>
          </p:cNvPr>
          <p:cNvSpPr txBox="1"/>
          <p:nvPr/>
        </p:nvSpPr>
        <p:spPr>
          <a:xfrm>
            <a:off x="4042819" y="4290803"/>
            <a:ext cx="4705564" cy="369332"/>
          </a:xfrm>
          <a:prstGeom prst="rect">
            <a:avLst/>
          </a:prstGeom>
          <a:noFill/>
        </p:spPr>
        <p:txBody>
          <a:bodyPr wrap="square" rtlCol="0">
            <a:spAutoFit/>
          </a:bodyPr>
          <a:lstStyle/>
          <a:p>
            <a:r>
              <a:rPr lang="en-AU" dirty="0"/>
              <a:t>Presented by Murray Bartram</a:t>
            </a:r>
          </a:p>
        </p:txBody>
      </p:sp>
    </p:spTree>
    <p:extLst>
      <p:ext uri="{BB962C8B-B14F-4D97-AF65-F5344CB8AC3E}">
        <p14:creationId xmlns:p14="http://schemas.microsoft.com/office/powerpoint/2010/main" val="3986775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fontScale="90000"/>
          </a:bodyPr>
          <a:lstStyle/>
          <a:p>
            <a:pPr algn="ctr"/>
            <a:r>
              <a:rPr lang="en-GB" sz="4000" b="1" dirty="0">
                <a:ea typeface="Calibri" panose="020F0502020204030204" pitchFamily="34" charset="0"/>
                <a:cs typeface="Calibri" panose="020F0502020204030204" pitchFamily="34" charset="0"/>
              </a:rPr>
              <a:t>Judy Webber Encouragement Award Various Sports</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485662C6-76D7-49C6-9A7A-6AE5E46664AD}"/>
              </a:ext>
            </a:extLst>
          </p:cNvPr>
          <p:cNvSpPr txBox="1"/>
          <p:nvPr/>
        </p:nvSpPr>
        <p:spPr>
          <a:xfrm>
            <a:off x="827926" y="2497780"/>
            <a:ext cx="6092926" cy="707886"/>
          </a:xfrm>
          <a:prstGeom prst="rect">
            <a:avLst/>
          </a:prstGeom>
          <a:noFill/>
        </p:spPr>
        <p:txBody>
          <a:bodyPr wrap="square">
            <a:spAutoFit/>
          </a:bodyPr>
          <a:lstStyle/>
          <a:p>
            <a:r>
              <a:rPr lang="en-GB" sz="4000" b="1" dirty="0">
                <a:ea typeface="Calibri" panose="020F0502020204030204" pitchFamily="34" charset="0"/>
                <a:cs typeface="Calibri" panose="020F0502020204030204" pitchFamily="34" charset="0"/>
              </a:rPr>
              <a:t>Jackson Love  </a:t>
            </a:r>
          </a:p>
        </p:txBody>
      </p:sp>
      <p:pic>
        <p:nvPicPr>
          <p:cNvPr id="8" name="Picture 7" descr="A group of people looking at the camera&#10;&#10;Description automatically generated">
            <a:extLst>
              <a:ext uri="{FF2B5EF4-FFF2-40B4-BE49-F238E27FC236}">
                <a16:creationId xmlns:a16="http://schemas.microsoft.com/office/drawing/2014/main" id="{3A843CA5-C3D0-449F-8457-7F7D404109A2}"/>
              </a:ext>
            </a:extLst>
          </p:cNvPr>
          <p:cNvPicPr>
            <a:picLocks noChangeAspect="1"/>
          </p:cNvPicPr>
          <p:nvPr/>
        </p:nvPicPr>
        <p:blipFill rotWithShape="1">
          <a:blip r:embed="rId3">
            <a:extLst>
              <a:ext uri="{28A0092B-C50C-407E-A947-70E740481C1C}">
                <a14:useLocalDpi xmlns:a14="http://schemas.microsoft.com/office/drawing/2010/main" val="0"/>
              </a:ext>
            </a:extLst>
          </a:blip>
          <a:srcRect t="25027" r="9738"/>
          <a:stretch/>
        </p:blipFill>
        <p:spPr>
          <a:xfrm>
            <a:off x="5848374" y="1564509"/>
            <a:ext cx="3824633" cy="3970961"/>
          </a:xfrm>
          <a:prstGeom prst="rect">
            <a:avLst/>
          </a:prstGeom>
        </p:spPr>
      </p:pic>
    </p:spTree>
    <p:extLst>
      <p:ext uri="{BB962C8B-B14F-4D97-AF65-F5344CB8AC3E}">
        <p14:creationId xmlns:p14="http://schemas.microsoft.com/office/powerpoint/2010/main" val="648722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fontScale="90000"/>
          </a:bodyPr>
          <a:lstStyle/>
          <a:p>
            <a:pPr algn="ctr"/>
            <a:r>
              <a:rPr lang="en-GB" sz="4000" b="1" dirty="0">
                <a:ea typeface="Calibri" panose="020F0502020204030204" pitchFamily="34" charset="0"/>
                <a:cs typeface="Calibri" panose="020F0502020204030204" pitchFamily="34" charset="0"/>
              </a:rPr>
              <a:t>Judy Webber Encouragement Award Various Sports</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485662C6-76D7-49C6-9A7A-6AE5E46664AD}"/>
              </a:ext>
            </a:extLst>
          </p:cNvPr>
          <p:cNvSpPr txBox="1"/>
          <p:nvPr/>
        </p:nvSpPr>
        <p:spPr>
          <a:xfrm>
            <a:off x="827926" y="2497780"/>
            <a:ext cx="6092926" cy="707886"/>
          </a:xfrm>
          <a:prstGeom prst="rect">
            <a:avLst/>
          </a:prstGeom>
          <a:noFill/>
        </p:spPr>
        <p:txBody>
          <a:bodyPr wrap="square">
            <a:spAutoFit/>
          </a:bodyPr>
          <a:lstStyle/>
          <a:p>
            <a:r>
              <a:rPr lang="en-GB" sz="4000" b="1" dirty="0">
                <a:ea typeface="Calibri" panose="020F0502020204030204" pitchFamily="34" charset="0"/>
                <a:cs typeface="Calibri" panose="020F0502020204030204" pitchFamily="34" charset="0"/>
              </a:rPr>
              <a:t>Breanna Fisk </a:t>
            </a:r>
            <a:endParaRPr lang="en-US" sz="4000" b="1" dirty="0"/>
          </a:p>
        </p:txBody>
      </p:sp>
      <p:pic>
        <p:nvPicPr>
          <p:cNvPr id="8" name="Picture 7" descr="A person holding a sign&#10;&#10;Description automatically generated">
            <a:extLst>
              <a:ext uri="{FF2B5EF4-FFF2-40B4-BE49-F238E27FC236}">
                <a16:creationId xmlns:a16="http://schemas.microsoft.com/office/drawing/2014/main" id="{8C4315D8-C35A-47B7-8FF5-F9C70126A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6850" y="1620982"/>
            <a:ext cx="4548675" cy="3841103"/>
          </a:xfrm>
          <a:prstGeom prst="rect">
            <a:avLst/>
          </a:prstGeom>
        </p:spPr>
      </p:pic>
    </p:spTree>
    <p:extLst>
      <p:ext uri="{BB962C8B-B14F-4D97-AF65-F5344CB8AC3E}">
        <p14:creationId xmlns:p14="http://schemas.microsoft.com/office/powerpoint/2010/main" val="41245831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1500027" y="2382531"/>
            <a:ext cx="8445358" cy="1679421"/>
          </a:xfrm>
        </p:spPr>
        <p:txBody>
          <a:bodyPr>
            <a:normAutofit/>
          </a:bodyPr>
          <a:lstStyle/>
          <a:p>
            <a:pPr algn="ctr"/>
            <a:r>
              <a:rPr lang="en-GB" sz="4000" b="1" dirty="0">
                <a:ea typeface="Calibri" panose="020F0502020204030204" pitchFamily="34" charset="0"/>
                <a:cs typeface="Calibri" panose="020F0502020204030204" pitchFamily="34" charset="0"/>
              </a:rPr>
              <a:t>Dawn Fraser Award for Swimming  </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6F78AF7D-8A33-45EC-A0B8-B889442338D0}"/>
              </a:ext>
            </a:extLst>
          </p:cNvPr>
          <p:cNvSpPr txBox="1"/>
          <p:nvPr/>
        </p:nvSpPr>
        <p:spPr>
          <a:xfrm>
            <a:off x="4042819" y="4290803"/>
            <a:ext cx="4705564" cy="369332"/>
          </a:xfrm>
          <a:prstGeom prst="rect">
            <a:avLst/>
          </a:prstGeom>
          <a:noFill/>
        </p:spPr>
        <p:txBody>
          <a:bodyPr wrap="square" rtlCol="0">
            <a:spAutoFit/>
          </a:bodyPr>
          <a:lstStyle/>
          <a:p>
            <a:r>
              <a:rPr lang="en-AU" dirty="0"/>
              <a:t>Presented by Margaret Gregson</a:t>
            </a:r>
          </a:p>
        </p:txBody>
      </p:sp>
    </p:spTree>
    <p:extLst>
      <p:ext uri="{BB962C8B-B14F-4D97-AF65-F5344CB8AC3E}">
        <p14:creationId xmlns:p14="http://schemas.microsoft.com/office/powerpoint/2010/main" val="41204098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a:bodyPr>
          <a:lstStyle/>
          <a:p>
            <a:pPr algn="ctr"/>
            <a:r>
              <a:rPr lang="en-GB" sz="4000" b="1">
                <a:ea typeface="Calibri" panose="020F0502020204030204" pitchFamily="34" charset="0"/>
                <a:cs typeface="Calibri" panose="020F0502020204030204" pitchFamily="34" charset="0"/>
              </a:rPr>
              <a:t>Dawn Fraser Award for Swimming </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2CB157CC-DDBF-4E72-B2A3-AF64DBA1F27C}"/>
              </a:ext>
            </a:extLst>
          </p:cNvPr>
          <p:cNvSpPr txBox="1"/>
          <p:nvPr/>
        </p:nvSpPr>
        <p:spPr>
          <a:xfrm>
            <a:off x="838200" y="1676913"/>
            <a:ext cx="6092926" cy="707886"/>
          </a:xfrm>
          <a:prstGeom prst="rect">
            <a:avLst/>
          </a:prstGeom>
          <a:noFill/>
        </p:spPr>
        <p:txBody>
          <a:bodyPr wrap="square">
            <a:spAutoFit/>
          </a:bodyPr>
          <a:lstStyle/>
          <a:p>
            <a:r>
              <a:rPr lang="en-GB" sz="4000" b="1" dirty="0">
                <a:ea typeface="Calibri" panose="020F0502020204030204" pitchFamily="34" charset="0"/>
                <a:cs typeface="Calibri" panose="020F0502020204030204" pitchFamily="34" charset="0"/>
              </a:rPr>
              <a:t>Rachel Vella</a:t>
            </a:r>
            <a:endParaRPr lang="en-US" sz="4000" b="1" dirty="0"/>
          </a:p>
        </p:txBody>
      </p:sp>
      <p:pic>
        <p:nvPicPr>
          <p:cNvPr id="6" name="Picture 5" descr="A picture containing indoor, person, table, young&#10;&#10;Description automatically generated">
            <a:extLst>
              <a:ext uri="{FF2B5EF4-FFF2-40B4-BE49-F238E27FC236}">
                <a16:creationId xmlns:a16="http://schemas.microsoft.com/office/drawing/2014/main" id="{A7D5BA96-59D3-4579-8E26-A117F01237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141568" y="1418573"/>
            <a:ext cx="4914710" cy="3686032"/>
          </a:xfrm>
          <a:prstGeom prst="rect">
            <a:avLst/>
          </a:prstGeom>
        </p:spPr>
      </p:pic>
    </p:spTree>
    <p:extLst>
      <p:ext uri="{BB962C8B-B14F-4D97-AF65-F5344CB8AC3E}">
        <p14:creationId xmlns:p14="http://schemas.microsoft.com/office/powerpoint/2010/main" val="28185824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1500027" y="2382531"/>
            <a:ext cx="8445358" cy="1679421"/>
          </a:xfrm>
        </p:spPr>
        <p:txBody>
          <a:bodyPr>
            <a:normAutofit/>
          </a:bodyPr>
          <a:lstStyle/>
          <a:p>
            <a:pPr algn="ctr"/>
            <a:r>
              <a:rPr lang="en-GB" sz="4000" b="1" dirty="0">
                <a:ea typeface="Calibri" panose="020F0502020204030204" pitchFamily="34" charset="0"/>
                <a:cs typeface="Calibri" panose="020F0502020204030204" pitchFamily="34" charset="0"/>
              </a:rPr>
              <a:t>Tim Sherry Award for Athletics 	</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D8CB1B8D-8335-4D37-AD96-3B38F0584C8D}"/>
              </a:ext>
            </a:extLst>
          </p:cNvPr>
          <p:cNvSpPr txBox="1"/>
          <p:nvPr/>
        </p:nvSpPr>
        <p:spPr>
          <a:xfrm>
            <a:off x="4042819" y="4290803"/>
            <a:ext cx="4705564" cy="369332"/>
          </a:xfrm>
          <a:prstGeom prst="rect">
            <a:avLst/>
          </a:prstGeom>
          <a:noFill/>
        </p:spPr>
        <p:txBody>
          <a:bodyPr wrap="square" rtlCol="0">
            <a:spAutoFit/>
          </a:bodyPr>
          <a:lstStyle/>
          <a:p>
            <a:r>
              <a:rPr lang="en-AU" dirty="0"/>
              <a:t>Presented by Kim </a:t>
            </a:r>
            <a:r>
              <a:rPr lang="en-AU" dirty="0" err="1"/>
              <a:t>Georgallis</a:t>
            </a:r>
            <a:endParaRPr lang="en-AU" dirty="0"/>
          </a:p>
        </p:txBody>
      </p:sp>
    </p:spTree>
    <p:extLst>
      <p:ext uri="{BB962C8B-B14F-4D97-AF65-F5344CB8AC3E}">
        <p14:creationId xmlns:p14="http://schemas.microsoft.com/office/powerpoint/2010/main" val="18707808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a:bodyPr>
          <a:lstStyle/>
          <a:p>
            <a:pPr algn="ctr"/>
            <a:r>
              <a:rPr lang="en-GB" sz="4000" b="1" dirty="0">
                <a:ea typeface="Calibri" panose="020F0502020204030204" pitchFamily="34" charset="0"/>
                <a:cs typeface="Calibri" panose="020F0502020204030204" pitchFamily="34" charset="0"/>
              </a:rPr>
              <a:t>Tim Sherry Award for Athletics 		</a:t>
            </a:r>
            <a:r>
              <a:rPr lang="en-GB" sz="1800" dirty="0">
                <a:latin typeface="Calibri" panose="020F0502020204030204" pitchFamily="34" charset="0"/>
                <a:ea typeface="Calibri" panose="020F0502020204030204" pitchFamily="34" charset="0"/>
                <a:cs typeface="Calibri" panose="020F0502020204030204" pitchFamily="34" charset="0"/>
              </a:rPr>
              <a:t>		 </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ECEF2DA5-4CD1-4ED8-8E7C-A07499503F05}"/>
              </a:ext>
            </a:extLst>
          </p:cNvPr>
          <p:cNvSpPr txBox="1"/>
          <p:nvPr/>
        </p:nvSpPr>
        <p:spPr>
          <a:xfrm>
            <a:off x="838200" y="1676913"/>
            <a:ext cx="6092926" cy="707886"/>
          </a:xfrm>
          <a:prstGeom prst="rect">
            <a:avLst/>
          </a:prstGeom>
          <a:noFill/>
        </p:spPr>
        <p:txBody>
          <a:bodyPr wrap="square">
            <a:spAutoFit/>
          </a:bodyPr>
          <a:lstStyle/>
          <a:p>
            <a:r>
              <a:rPr lang="en-GB" sz="4000" b="1" dirty="0">
                <a:ea typeface="Calibri" panose="020F0502020204030204" pitchFamily="34" charset="0"/>
                <a:cs typeface="Calibri" panose="020F0502020204030204" pitchFamily="34" charset="0"/>
              </a:rPr>
              <a:t>Mali Lovell  </a:t>
            </a:r>
          </a:p>
        </p:txBody>
      </p:sp>
      <p:pic>
        <p:nvPicPr>
          <p:cNvPr id="6" name="Picture 5" descr="A person posing for the camera&#10;&#10;Description automatically generated">
            <a:extLst>
              <a:ext uri="{FF2B5EF4-FFF2-40B4-BE49-F238E27FC236}">
                <a16:creationId xmlns:a16="http://schemas.microsoft.com/office/drawing/2014/main" id="{366608CB-83C1-4A43-BC49-C35C1EE3D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5907" y="832207"/>
            <a:ext cx="3680205" cy="4906940"/>
          </a:xfrm>
          <a:prstGeom prst="rect">
            <a:avLst/>
          </a:prstGeom>
        </p:spPr>
      </p:pic>
    </p:spTree>
    <p:extLst>
      <p:ext uri="{BB962C8B-B14F-4D97-AF65-F5344CB8AC3E}">
        <p14:creationId xmlns:p14="http://schemas.microsoft.com/office/powerpoint/2010/main" val="32657763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a:bodyPr>
          <a:lstStyle/>
          <a:p>
            <a:pPr algn="ctr"/>
            <a:r>
              <a:rPr lang="en-GB" sz="4000" b="1" dirty="0">
                <a:ea typeface="Calibri" panose="020F0502020204030204" pitchFamily="34" charset="0"/>
                <a:cs typeface="Calibri" panose="020F0502020204030204" pitchFamily="34" charset="0"/>
              </a:rPr>
              <a:t>Tim Sherry Award for Athletics 		</a:t>
            </a:r>
            <a:r>
              <a:rPr lang="en-GB" sz="1800" dirty="0">
                <a:latin typeface="Calibri" panose="020F0502020204030204" pitchFamily="34" charset="0"/>
                <a:ea typeface="Calibri" panose="020F0502020204030204" pitchFamily="34" charset="0"/>
                <a:cs typeface="Calibri" panose="020F0502020204030204" pitchFamily="34" charset="0"/>
              </a:rPr>
              <a:t>		 </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ECEF2DA5-4CD1-4ED8-8E7C-A07499503F05}"/>
              </a:ext>
            </a:extLst>
          </p:cNvPr>
          <p:cNvSpPr txBox="1"/>
          <p:nvPr/>
        </p:nvSpPr>
        <p:spPr>
          <a:xfrm>
            <a:off x="838200" y="1676913"/>
            <a:ext cx="6092926" cy="707886"/>
          </a:xfrm>
          <a:prstGeom prst="rect">
            <a:avLst/>
          </a:prstGeom>
          <a:noFill/>
        </p:spPr>
        <p:txBody>
          <a:bodyPr wrap="square">
            <a:spAutoFit/>
          </a:bodyPr>
          <a:lstStyle/>
          <a:p>
            <a:r>
              <a:rPr lang="en-GB" sz="4000" b="1" dirty="0">
                <a:ea typeface="Calibri" panose="020F0502020204030204" pitchFamily="34" charset="0"/>
                <a:cs typeface="Calibri" panose="020F0502020204030204" pitchFamily="34" charset="0"/>
              </a:rPr>
              <a:t>Summer Giddings  </a:t>
            </a:r>
          </a:p>
        </p:txBody>
      </p:sp>
      <p:pic>
        <p:nvPicPr>
          <p:cNvPr id="6" name="Picture 5" descr="A person on a court&#10;&#10;Description automatically generated">
            <a:extLst>
              <a:ext uri="{FF2B5EF4-FFF2-40B4-BE49-F238E27FC236}">
                <a16:creationId xmlns:a16="http://schemas.microsoft.com/office/drawing/2014/main" id="{9437DA99-25EE-4E69-878E-DB044EE99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6818" y="712805"/>
            <a:ext cx="3381894" cy="5074825"/>
          </a:xfrm>
          <a:prstGeom prst="rect">
            <a:avLst/>
          </a:prstGeom>
        </p:spPr>
      </p:pic>
    </p:spTree>
    <p:extLst>
      <p:ext uri="{BB962C8B-B14F-4D97-AF65-F5344CB8AC3E}">
        <p14:creationId xmlns:p14="http://schemas.microsoft.com/office/powerpoint/2010/main" val="38076081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a:bodyPr>
          <a:lstStyle/>
          <a:p>
            <a:pPr algn="ctr"/>
            <a:r>
              <a:rPr lang="en-GB" sz="4000" b="1" dirty="0">
                <a:ea typeface="Calibri" panose="020F0502020204030204" pitchFamily="34" charset="0"/>
                <a:cs typeface="Calibri" panose="020F0502020204030204" pitchFamily="34" charset="0"/>
              </a:rPr>
              <a:t>Tim Sherry Award for Athletics 		</a:t>
            </a:r>
            <a:r>
              <a:rPr lang="en-GB" sz="1800" dirty="0">
                <a:latin typeface="Calibri" panose="020F0502020204030204" pitchFamily="34" charset="0"/>
                <a:ea typeface="Calibri" panose="020F0502020204030204" pitchFamily="34" charset="0"/>
                <a:cs typeface="Calibri" panose="020F0502020204030204" pitchFamily="34" charset="0"/>
              </a:rPr>
              <a:t>		 </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ECEF2DA5-4CD1-4ED8-8E7C-A07499503F05}"/>
              </a:ext>
            </a:extLst>
          </p:cNvPr>
          <p:cNvSpPr txBox="1"/>
          <p:nvPr/>
        </p:nvSpPr>
        <p:spPr>
          <a:xfrm>
            <a:off x="838200" y="1676913"/>
            <a:ext cx="6092926" cy="707886"/>
          </a:xfrm>
          <a:prstGeom prst="rect">
            <a:avLst/>
          </a:prstGeom>
          <a:noFill/>
        </p:spPr>
        <p:txBody>
          <a:bodyPr wrap="square">
            <a:spAutoFit/>
          </a:bodyPr>
          <a:lstStyle/>
          <a:p>
            <a:r>
              <a:rPr lang="en-GB" sz="4000" b="1" dirty="0">
                <a:ea typeface="Calibri" panose="020F0502020204030204" pitchFamily="34" charset="0"/>
                <a:cs typeface="Calibri" panose="020F0502020204030204" pitchFamily="34" charset="0"/>
              </a:rPr>
              <a:t>Mitchell Christiansen </a:t>
            </a:r>
            <a:endParaRPr lang="en-US" sz="4000" b="1" dirty="0"/>
          </a:p>
        </p:txBody>
      </p:sp>
      <p:pic>
        <p:nvPicPr>
          <p:cNvPr id="6" name="Picture 5" descr="A person on a court with a racket&#10;&#10;Description automatically generated">
            <a:extLst>
              <a:ext uri="{FF2B5EF4-FFF2-40B4-BE49-F238E27FC236}">
                <a16:creationId xmlns:a16="http://schemas.microsoft.com/office/drawing/2014/main" id="{71E28656-ADA0-4019-807D-8817AADEA7B8}"/>
              </a:ext>
            </a:extLst>
          </p:cNvPr>
          <p:cNvPicPr>
            <a:picLocks noChangeAspect="1"/>
          </p:cNvPicPr>
          <p:nvPr/>
        </p:nvPicPr>
        <p:blipFill rotWithShape="1">
          <a:blip r:embed="rId3">
            <a:extLst>
              <a:ext uri="{28A0092B-C50C-407E-A947-70E740481C1C}">
                <a14:useLocalDpi xmlns:a14="http://schemas.microsoft.com/office/drawing/2010/main" val="0"/>
              </a:ext>
            </a:extLst>
          </a:blip>
          <a:srcRect l="17486" t="16300" r="27467" b="39700"/>
          <a:stretch/>
        </p:blipFill>
        <p:spPr>
          <a:xfrm>
            <a:off x="6174563" y="1243172"/>
            <a:ext cx="3372854" cy="4040655"/>
          </a:xfrm>
          <a:prstGeom prst="rect">
            <a:avLst/>
          </a:prstGeom>
        </p:spPr>
      </p:pic>
    </p:spTree>
    <p:extLst>
      <p:ext uri="{BB962C8B-B14F-4D97-AF65-F5344CB8AC3E}">
        <p14:creationId xmlns:p14="http://schemas.microsoft.com/office/powerpoint/2010/main" val="1245602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60018B-6F32-4644-9A1F-A88934873A82}"/>
              </a:ext>
            </a:extLst>
          </p:cNvPr>
          <p:cNvSpPr>
            <a:spLocks noGrp="1"/>
          </p:cNvSpPr>
          <p:nvPr>
            <p:ph type="subTitle" idx="1"/>
          </p:nvPr>
        </p:nvSpPr>
        <p:spPr>
          <a:xfrm>
            <a:off x="-3458768" y="2898226"/>
            <a:ext cx="10288157" cy="1677629"/>
          </a:xfrm>
        </p:spPr>
        <p:txBody>
          <a:bodyPr>
            <a:normAutofit/>
          </a:bodyPr>
          <a:lstStyle/>
          <a:p>
            <a:r>
              <a:rPr lang="en-GB" sz="3200" b="1" dirty="0"/>
              <a:t>Annual Report</a:t>
            </a:r>
            <a:endParaRPr lang="en-US" sz="3200" b="1" dirty="0"/>
          </a:p>
        </p:txBody>
      </p:sp>
      <p:sp>
        <p:nvSpPr>
          <p:cNvPr id="8" name="Title 7">
            <a:extLst>
              <a:ext uri="{FF2B5EF4-FFF2-40B4-BE49-F238E27FC236}">
                <a16:creationId xmlns:a16="http://schemas.microsoft.com/office/drawing/2014/main" id="{42EF4861-5EE2-4933-A27E-171D36DD9F0B}"/>
              </a:ext>
            </a:extLst>
          </p:cNvPr>
          <p:cNvSpPr>
            <a:spLocks noGrp="1"/>
          </p:cNvSpPr>
          <p:nvPr>
            <p:ph type="ctrTitle"/>
          </p:nvPr>
        </p:nvSpPr>
        <p:spPr>
          <a:xfrm>
            <a:off x="3863204" y="2605849"/>
            <a:ext cx="7766936" cy="1646302"/>
          </a:xfrm>
        </p:spPr>
        <p:txBody>
          <a:bodyPr/>
          <a:lstStyle/>
          <a:p>
            <a:pPr algn="l"/>
            <a:r>
              <a:rPr lang="en-US" sz="2000" dirty="0">
                <a:solidFill>
                  <a:schemeClr val="tx1"/>
                </a:solidFill>
              </a:rPr>
              <a:t>MINUTES OF THE 2019 ANNUAL GENERAL MEETING</a:t>
            </a:r>
            <a:endParaRPr lang="en-AU" sz="2000" dirty="0">
              <a:solidFill>
                <a:schemeClr val="tx1"/>
              </a:solidFill>
            </a:endParaRPr>
          </a:p>
        </p:txBody>
      </p:sp>
      <p:pic>
        <p:nvPicPr>
          <p:cNvPr id="4" name="Picture 4">
            <a:extLst>
              <a:ext uri="{FF2B5EF4-FFF2-40B4-BE49-F238E27FC236}">
                <a16:creationId xmlns:a16="http://schemas.microsoft.com/office/drawing/2014/main" id="{EBE47773-85ED-4AEA-B15D-11BEAB445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2" name="Rectangle 1">
            <a:extLst>
              <a:ext uri="{FF2B5EF4-FFF2-40B4-BE49-F238E27FC236}">
                <a16:creationId xmlns:a16="http://schemas.microsoft.com/office/drawing/2014/main" id="{1F9EFF31-8CB3-407D-A6DE-7F16F301D84E}"/>
              </a:ext>
            </a:extLst>
          </p:cNvPr>
          <p:cNvSpPr/>
          <p:nvPr/>
        </p:nvSpPr>
        <p:spPr>
          <a:xfrm>
            <a:off x="3095683" y="5936889"/>
            <a:ext cx="6096000" cy="584775"/>
          </a:xfrm>
          <a:prstGeom prst="rect">
            <a:avLst/>
          </a:prstGeom>
        </p:spPr>
        <p:txBody>
          <a:bodyPr>
            <a:spAutoFit/>
          </a:bodyPr>
          <a:lstStyle/>
          <a:p>
            <a:r>
              <a:rPr lang="en-AU" sz="1600" dirty="0"/>
              <a:t>See Annual Report 2020 on CPSARA website</a:t>
            </a:r>
            <a:br>
              <a:rPr lang="en-AU" sz="1600" dirty="0"/>
            </a:br>
            <a:r>
              <a:rPr lang="en-AU" sz="1600" dirty="0"/>
              <a:t>(Link sent in Zoom chat)</a:t>
            </a:r>
          </a:p>
        </p:txBody>
      </p:sp>
    </p:spTree>
    <p:extLst>
      <p:ext uri="{BB962C8B-B14F-4D97-AF65-F5344CB8AC3E}">
        <p14:creationId xmlns:p14="http://schemas.microsoft.com/office/powerpoint/2010/main" val="30829039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1500027" y="2382531"/>
            <a:ext cx="8445358" cy="1679421"/>
          </a:xfrm>
        </p:spPr>
        <p:txBody>
          <a:bodyPr>
            <a:normAutofit/>
          </a:bodyPr>
          <a:lstStyle/>
          <a:p>
            <a:pPr algn="ctr"/>
            <a:r>
              <a:rPr lang="en-GB" sz="4000" b="1" dirty="0">
                <a:ea typeface="Calibri" panose="020F0502020204030204" pitchFamily="34" charset="0"/>
                <a:cs typeface="Calibri" panose="020F0502020204030204" pitchFamily="34" charset="0"/>
              </a:rPr>
              <a:t>Footballer of the Year	</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B93D459D-C2C8-47EB-BE2A-108A5FC43CEE}"/>
              </a:ext>
            </a:extLst>
          </p:cNvPr>
          <p:cNvSpPr txBox="1"/>
          <p:nvPr/>
        </p:nvSpPr>
        <p:spPr>
          <a:xfrm>
            <a:off x="4042819" y="4290803"/>
            <a:ext cx="4705564" cy="369332"/>
          </a:xfrm>
          <a:prstGeom prst="rect">
            <a:avLst/>
          </a:prstGeom>
          <a:noFill/>
        </p:spPr>
        <p:txBody>
          <a:bodyPr wrap="square" rtlCol="0">
            <a:spAutoFit/>
          </a:bodyPr>
          <a:lstStyle/>
          <a:p>
            <a:r>
              <a:rPr lang="en-AU" dirty="0"/>
              <a:t>Presented by Ian Menzies</a:t>
            </a:r>
          </a:p>
        </p:txBody>
      </p:sp>
    </p:spTree>
    <p:extLst>
      <p:ext uri="{BB962C8B-B14F-4D97-AF65-F5344CB8AC3E}">
        <p14:creationId xmlns:p14="http://schemas.microsoft.com/office/powerpoint/2010/main" val="33855788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a:bodyPr>
          <a:lstStyle/>
          <a:p>
            <a:pPr algn="ctr"/>
            <a:r>
              <a:rPr lang="en-GB" sz="4000" b="1" dirty="0">
                <a:ea typeface="Calibri" panose="020F0502020204030204" pitchFamily="34" charset="0"/>
                <a:cs typeface="Calibri" panose="020F0502020204030204" pitchFamily="34" charset="0"/>
              </a:rPr>
              <a:t>Footballer of the Year		</a:t>
            </a:r>
            <a:r>
              <a:rPr lang="en-GB" sz="1800" b="1" dirty="0">
                <a:latin typeface="Calibri" panose="020F0502020204030204" pitchFamily="34" charset="0"/>
                <a:ea typeface="Calibri" panose="020F0502020204030204" pitchFamily="34" charset="0"/>
                <a:cs typeface="Calibri" panose="020F0502020204030204" pitchFamily="34" charset="0"/>
              </a:rPr>
              <a:t>	</a:t>
            </a:r>
            <a:r>
              <a:rPr lang="en-GB" sz="1800" dirty="0">
                <a:latin typeface="Calibri" panose="020F0502020204030204" pitchFamily="34" charset="0"/>
                <a:ea typeface="Calibri" panose="020F0502020204030204" pitchFamily="34" charset="0"/>
                <a:cs typeface="Calibri" panose="020F0502020204030204" pitchFamily="34" charset="0"/>
              </a:rPr>
              <a:t>			</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B2AA7146-D30E-427C-A300-CF47B768A0F0}"/>
              </a:ext>
            </a:extLst>
          </p:cNvPr>
          <p:cNvSpPr txBox="1"/>
          <p:nvPr/>
        </p:nvSpPr>
        <p:spPr>
          <a:xfrm>
            <a:off x="838200" y="1676913"/>
            <a:ext cx="6092926" cy="707886"/>
          </a:xfrm>
          <a:prstGeom prst="rect">
            <a:avLst/>
          </a:prstGeom>
          <a:noFill/>
        </p:spPr>
        <p:txBody>
          <a:bodyPr wrap="square">
            <a:spAutoFit/>
          </a:bodyPr>
          <a:lstStyle/>
          <a:p>
            <a:r>
              <a:rPr lang="en-AU" sz="4000" b="1" dirty="0">
                <a:ea typeface="Calibri" panose="020F0502020204030204" pitchFamily="34" charset="0"/>
                <a:cs typeface="Calibri" panose="020F0502020204030204" pitchFamily="34" charset="0"/>
              </a:rPr>
              <a:t>Daniel Campbell</a:t>
            </a:r>
            <a:endParaRPr lang="en-US" sz="4000" b="1" dirty="0"/>
          </a:p>
        </p:txBody>
      </p:sp>
      <p:pic>
        <p:nvPicPr>
          <p:cNvPr id="6" name="Picture 5" descr="A person playing a game of football&#10;&#10;Description automatically generated">
            <a:extLst>
              <a:ext uri="{FF2B5EF4-FFF2-40B4-BE49-F238E27FC236}">
                <a16:creationId xmlns:a16="http://schemas.microsoft.com/office/drawing/2014/main" id="{65ECEBDC-0D51-44E8-82A8-9CFB67E1CBEB}"/>
              </a:ext>
            </a:extLst>
          </p:cNvPr>
          <p:cNvPicPr>
            <a:picLocks noChangeAspect="1"/>
          </p:cNvPicPr>
          <p:nvPr/>
        </p:nvPicPr>
        <p:blipFill rotWithShape="1">
          <a:blip r:embed="rId3">
            <a:extLst>
              <a:ext uri="{28A0092B-C50C-407E-A947-70E740481C1C}">
                <a14:useLocalDpi xmlns:a14="http://schemas.microsoft.com/office/drawing/2010/main" val="0"/>
              </a:ext>
            </a:extLst>
          </a:blip>
          <a:srcRect l="7003" t="924" r="7151" b="-924"/>
          <a:stretch/>
        </p:blipFill>
        <p:spPr>
          <a:xfrm>
            <a:off x="5365215" y="991568"/>
            <a:ext cx="4120309" cy="4799615"/>
          </a:xfrm>
          <a:prstGeom prst="rect">
            <a:avLst/>
          </a:prstGeom>
        </p:spPr>
      </p:pic>
    </p:spTree>
    <p:extLst>
      <p:ext uri="{BB962C8B-B14F-4D97-AF65-F5344CB8AC3E}">
        <p14:creationId xmlns:p14="http://schemas.microsoft.com/office/powerpoint/2010/main" val="8745661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1500027" y="2382531"/>
            <a:ext cx="8445358" cy="1679421"/>
          </a:xfrm>
        </p:spPr>
        <p:txBody>
          <a:bodyPr>
            <a:normAutofit/>
          </a:bodyPr>
          <a:lstStyle/>
          <a:p>
            <a:pPr algn="ctr"/>
            <a:r>
              <a:rPr lang="en-GB" sz="4000" b="1" dirty="0">
                <a:ea typeface="Calibri" panose="020F0502020204030204" pitchFamily="34" charset="0"/>
                <a:cs typeface="Calibri" panose="020F0502020204030204" pitchFamily="34" charset="0"/>
              </a:rPr>
              <a:t>President’s Award</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58F0E397-27E2-4D25-A85E-CF67AF7F2241}"/>
              </a:ext>
            </a:extLst>
          </p:cNvPr>
          <p:cNvSpPr txBox="1"/>
          <p:nvPr/>
        </p:nvSpPr>
        <p:spPr>
          <a:xfrm>
            <a:off x="4042819" y="4290803"/>
            <a:ext cx="4705564" cy="369332"/>
          </a:xfrm>
          <a:prstGeom prst="rect">
            <a:avLst/>
          </a:prstGeom>
          <a:noFill/>
        </p:spPr>
        <p:txBody>
          <a:bodyPr wrap="square" rtlCol="0">
            <a:spAutoFit/>
          </a:bodyPr>
          <a:lstStyle/>
          <a:p>
            <a:r>
              <a:rPr lang="en-AU" dirty="0"/>
              <a:t>Presented by Brian Berry</a:t>
            </a:r>
          </a:p>
        </p:txBody>
      </p:sp>
    </p:spTree>
    <p:extLst>
      <p:ext uri="{BB962C8B-B14F-4D97-AF65-F5344CB8AC3E}">
        <p14:creationId xmlns:p14="http://schemas.microsoft.com/office/powerpoint/2010/main" val="1630800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a:bodyPr>
          <a:lstStyle/>
          <a:p>
            <a:pPr algn="ctr"/>
            <a:r>
              <a:rPr lang="en-GB" sz="4000" b="1" dirty="0">
                <a:ea typeface="Calibri" panose="020F0502020204030204" pitchFamily="34" charset="0"/>
                <a:cs typeface="Calibri" panose="020F0502020204030204" pitchFamily="34" charset="0"/>
              </a:rPr>
              <a:t>President’s Award</a:t>
            </a:r>
            <a:r>
              <a:rPr lang="en-GB" sz="2000" dirty="0">
                <a:ea typeface="Calibri" panose="020F0502020204030204" pitchFamily="34" charset="0"/>
                <a:cs typeface="Calibri" panose="020F0502020204030204" pitchFamily="34" charset="0"/>
              </a:rPr>
              <a:t>		</a:t>
            </a:r>
            <a:r>
              <a:rPr lang="en-GB" sz="2000" dirty="0">
                <a:latin typeface="Calibri" panose="020F0502020204030204" pitchFamily="34" charset="0"/>
                <a:ea typeface="Calibri" panose="020F0502020204030204" pitchFamily="34" charset="0"/>
                <a:cs typeface="Calibri" panose="020F0502020204030204" pitchFamily="34" charset="0"/>
              </a:rPr>
              <a:t>		</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78FC12FA-493C-4204-8332-AACB12C6EC6F}"/>
              </a:ext>
            </a:extLst>
          </p:cNvPr>
          <p:cNvSpPr txBox="1"/>
          <p:nvPr/>
        </p:nvSpPr>
        <p:spPr>
          <a:xfrm>
            <a:off x="838200" y="1676913"/>
            <a:ext cx="6092926" cy="707886"/>
          </a:xfrm>
          <a:prstGeom prst="rect">
            <a:avLst/>
          </a:prstGeom>
          <a:noFill/>
        </p:spPr>
        <p:txBody>
          <a:bodyPr wrap="square">
            <a:spAutoFit/>
          </a:bodyPr>
          <a:lstStyle/>
          <a:p>
            <a:r>
              <a:rPr lang="en-AU" sz="4000" b="1" dirty="0">
                <a:ea typeface="Calibri" panose="020F0502020204030204" pitchFamily="34" charset="0"/>
                <a:cs typeface="Calibri" panose="020F0502020204030204" pitchFamily="34" charset="0"/>
              </a:rPr>
              <a:t>Cathie Sherrington</a:t>
            </a:r>
            <a:endParaRPr lang="en-US" sz="4000" b="1" dirty="0"/>
          </a:p>
        </p:txBody>
      </p:sp>
      <p:pic>
        <p:nvPicPr>
          <p:cNvPr id="8" name="Picture 7" descr="A group of people sitting in front of a crowd&#10;&#10;Description automatically generated">
            <a:extLst>
              <a:ext uri="{FF2B5EF4-FFF2-40B4-BE49-F238E27FC236}">
                <a16:creationId xmlns:a16="http://schemas.microsoft.com/office/drawing/2014/main" id="{A69BC0BE-38EA-4486-8509-FC83C6BA4EE0}"/>
              </a:ext>
            </a:extLst>
          </p:cNvPr>
          <p:cNvPicPr>
            <a:picLocks noChangeAspect="1"/>
          </p:cNvPicPr>
          <p:nvPr/>
        </p:nvPicPr>
        <p:blipFill rotWithShape="1">
          <a:blip r:embed="rId3">
            <a:extLst>
              <a:ext uri="{28A0092B-C50C-407E-A947-70E740481C1C}">
                <a14:useLocalDpi xmlns:a14="http://schemas.microsoft.com/office/drawing/2010/main" val="0"/>
              </a:ext>
            </a:extLst>
          </a:blip>
          <a:srcRect t="6586" r="22088"/>
          <a:stretch/>
        </p:blipFill>
        <p:spPr>
          <a:xfrm>
            <a:off x="5530467" y="1328787"/>
            <a:ext cx="4671152" cy="4200425"/>
          </a:xfrm>
          <a:prstGeom prst="rect">
            <a:avLst/>
          </a:prstGeom>
        </p:spPr>
      </p:pic>
    </p:spTree>
    <p:extLst>
      <p:ext uri="{BB962C8B-B14F-4D97-AF65-F5344CB8AC3E}">
        <p14:creationId xmlns:p14="http://schemas.microsoft.com/office/powerpoint/2010/main" val="42644724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1500027" y="2382531"/>
            <a:ext cx="8445358" cy="1679421"/>
          </a:xfrm>
        </p:spPr>
        <p:txBody>
          <a:bodyPr>
            <a:normAutofit/>
          </a:bodyPr>
          <a:lstStyle/>
          <a:p>
            <a:pPr algn="ctr"/>
            <a:r>
              <a:rPr lang="en-GB" sz="4000" b="1" dirty="0">
                <a:ea typeface="Calibri" panose="020F0502020204030204" pitchFamily="34" charset="0"/>
                <a:cs typeface="Calibri" panose="020F0502020204030204" pitchFamily="34" charset="0"/>
              </a:rPr>
              <a:t>Daniel Berry Inspirational Award</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B90B9169-DABD-4343-86AE-2E2F4B8FE281}"/>
              </a:ext>
            </a:extLst>
          </p:cNvPr>
          <p:cNvSpPr txBox="1"/>
          <p:nvPr/>
        </p:nvSpPr>
        <p:spPr>
          <a:xfrm>
            <a:off x="4042819" y="4290803"/>
            <a:ext cx="4705564" cy="369332"/>
          </a:xfrm>
          <a:prstGeom prst="rect">
            <a:avLst/>
          </a:prstGeom>
          <a:noFill/>
        </p:spPr>
        <p:txBody>
          <a:bodyPr wrap="square" rtlCol="0">
            <a:spAutoFit/>
          </a:bodyPr>
          <a:lstStyle/>
          <a:p>
            <a:r>
              <a:rPr lang="en-AU" dirty="0"/>
              <a:t>Presented by Heather Berry</a:t>
            </a:r>
          </a:p>
        </p:txBody>
      </p:sp>
    </p:spTree>
    <p:extLst>
      <p:ext uri="{BB962C8B-B14F-4D97-AF65-F5344CB8AC3E}">
        <p14:creationId xmlns:p14="http://schemas.microsoft.com/office/powerpoint/2010/main" val="23575207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a:bodyPr>
          <a:lstStyle/>
          <a:p>
            <a:pPr algn="ctr"/>
            <a:r>
              <a:rPr lang="en-GB" sz="4000" b="1" dirty="0">
                <a:ea typeface="Calibri" panose="020F0502020204030204" pitchFamily="34" charset="0"/>
                <a:cs typeface="Calibri" panose="020F0502020204030204" pitchFamily="34" charset="0"/>
              </a:rPr>
              <a:t>Daniel Berry Inspirational Award</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78FC12FA-493C-4204-8332-AACB12C6EC6F}"/>
              </a:ext>
            </a:extLst>
          </p:cNvPr>
          <p:cNvSpPr txBox="1"/>
          <p:nvPr/>
        </p:nvSpPr>
        <p:spPr>
          <a:xfrm>
            <a:off x="838200" y="1676913"/>
            <a:ext cx="6092926" cy="707886"/>
          </a:xfrm>
          <a:prstGeom prst="rect">
            <a:avLst/>
          </a:prstGeom>
          <a:noFill/>
        </p:spPr>
        <p:txBody>
          <a:bodyPr wrap="square">
            <a:spAutoFit/>
          </a:bodyPr>
          <a:lstStyle/>
          <a:p>
            <a:r>
              <a:rPr lang="en-AU" sz="4000" b="1" dirty="0">
                <a:ea typeface="Calibri" panose="020F0502020204030204" pitchFamily="34" charset="0"/>
                <a:cs typeface="Calibri" panose="020F0502020204030204" pitchFamily="34" charset="0"/>
              </a:rPr>
              <a:t>Christian </a:t>
            </a:r>
            <a:r>
              <a:rPr lang="en-AU" sz="4000" b="1" dirty="0" err="1">
                <a:ea typeface="Calibri" panose="020F0502020204030204" pitchFamily="34" charset="0"/>
                <a:cs typeface="Calibri" panose="020F0502020204030204" pitchFamily="34" charset="0"/>
              </a:rPr>
              <a:t>Georgallis</a:t>
            </a:r>
            <a:endParaRPr lang="en-US" sz="4000" b="1" dirty="0"/>
          </a:p>
        </p:txBody>
      </p:sp>
      <p:pic>
        <p:nvPicPr>
          <p:cNvPr id="6" name="Picture 5" descr="A person with a football ball&#10;&#10;Description automatically generated">
            <a:extLst>
              <a:ext uri="{FF2B5EF4-FFF2-40B4-BE49-F238E27FC236}">
                <a16:creationId xmlns:a16="http://schemas.microsoft.com/office/drawing/2014/main" id="{3BEEAC62-4587-4516-ADE9-784F99523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0121" y="1263983"/>
            <a:ext cx="4330034" cy="4330034"/>
          </a:xfrm>
          <a:prstGeom prst="rect">
            <a:avLst/>
          </a:prstGeom>
        </p:spPr>
      </p:pic>
    </p:spTree>
    <p:extLst>
      <p:ext uri="{BB962C8B-B14F-4D97-AF65-F5344CB8AC3E}">
        <p14:creationId xmlns:p14="http://schemas.microsoft.com/office/powerpoint/2010/main" val="12034725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1500027" y="2382531"/>
            <a:ext cx="8445358" cy="1679421"/>
          </a:xfrm>
        </p:spPr>
        <p:txBody>
          <a:bodyPr>
            <a:normAutofit/>
          </a:bodyPr>
          <a:lstStyle/>
          <a:p>
            <a:pPr algn="ctr"/>
            <a:r>
              <a:rPr lang="en-GB" sz="4000" b="1" dirty="0">
                <a:ea typeface="Calibri" panose="020F0502020204030204" pitchFamily="34" charset="0"/>
                <a:cs typeface="Calibri" panose="020F0502020204030204" pitchFamily="34" charset="0"/>
              </a:rPr>
              <a:t>Athlete of the Year	</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84D2A4D6-C3CB-4E0B-B1FE-34958C4A1C22}"/>
              </a:ext>
            </a:extLst>
          </p:cNvPr>
          <p:cNvSpPr txBox="1"/>
          <p:nvPr/>
        </p:nvSpPr>
        <p:spPr>
          <a:xfrm>
            <a:off x="4042819" y="4290803"/>
            <a:ext cx="4705564" cy="369332"/>
          </a:xfrm>
          <a:prstGeom prst="rect">
            <a:avLst/>
          </a:prstGeom>
          <a:noFill/>
        </p:spPr>
        <p:txBody>
          <a:bodyPr wrap="square" rtlCol="0">
            <a:spAutoFit/>
          </a:bodyPr>
          <a:lstStyle/>
          <a:p>
            <a:r>
              <a:rPr lang="en-AU" dirty="0"/>
              <a:t>Presented by Kerry West</a:t>
            </a:r>
          </a:p>
        </p:txBody>
      </p:sp>
    </p:spTree>
    <p:extLst>
      <p:ext uri="{BB962C8B-B14F-4D97-AF65-F5344CB8AC3E}">
        <p14:creationId xmlns:p14="http://schemas.microsoft.com/office/powerpoint/2010/main" val="1423806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a:bodyPr>
          <a:lstStyle/>
          <a:p>
            <a:pPr algn="ctr"/>
            <a:r>
              <a:rPr lang="en-GB" sz="4000" b="1" dirty="0">
                <a:ea typeface="Calibri" panose="020F0502020204030204" pitchFamily="34" charset="0"/>
                <a:cs typeface="Calibri" panose="020F0502020204030204" pitchFamily="34" charset="0"/>
              </a:rPr>
              <a:t>Athlete of the Year	</a:t>
            </a:r>
            <a:br>
              <a:rPr lang="en-GB" sz="4000" b="1" dirty="0">
                <a:ea typeface="Calibri" panose="020F0502020204030204" pitchFamily="34" charset="0"/>
                <a:cs typeface="Calibri" panose="020F0502020204030204" pitchFamily="34" charset="0"/>
              </a:rPr>
            </a:br>
            <a:r>
              <a:rPr lang="en-GB" sz="4000" b="1" dirty="0">
                <a:ea typeface="Calibri" panose="020F0502020204030204" pitchFamily="34" charset="0"/>
                <a:cs typeface="Calibri" panose="020F0502020204030204" pitchFamily="34" charset="0"/>
              </a:rPr>
              <a:t> </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78FC12FA-493C-4204-8332-AACB12C6EC6F}"/>
              </a:ext>
            </a:extLst>
          </p:cNvPr>
          <p:cNvSpPr txBox="1"/>
          <p:nvPr/>
        </p:nvSpPr>
        <p:spPr>
          <a:xfrm>
            <a:off x="838200" y="1676913"/>
            <a:ext cx="6092926" cy="707886"/>
          </a:xfrm>
          <a:prstGeom prst="rect">
            <a:avLst/>
          </a:prstGeom>
          <a:noFill/>
        </p:spPr>
        <p:txBody>
          <a:bodyPr wrap="square">
            <a:spAutoFit/>
          </a:bodyPr>
          <a:lstStyle/>
          <a:p>
            <a:r>
              <a:rPr lang="en-GB" sz="4000" b="1" dirty="0">
                <a:ea typeface="Calibri" panose="020F0502020204030204" pitchFamily="34" charset="0"/>
                <a:cs typeface="Calibri" panose="020F0502020204030204" pitchFamily="34" charset="0"/>
              </a:rPr>
              <a:t>Tamsin Colley</a:t>
            </a:r>
            <a:endParaRPr lang="en-US" sz="4000" b="1" dirty="0"/>
          </a:p>
        </p:txBody>
      </p:sp>
      <p:pic>
        <p:nvPicPr>
          <p:cNvPr id="6" name="Picture 5" descr="A person holding a frisbee&#10;&#10;Description automatically generated">
            <a:extLst>
              <a:ext uri="{FF2B5EF4-FFF2-40B4-BE49-F238E27FC236}">
                <a16:creationId xmlns:a16="http://schemas.microsoft.com/office/drawing/2014/main" id="{4B1178AB-A97E-4B36-AB3E-8930E2178C57}"/>
              </a:ext>
            </a:extLst>
          </p:cNvPr>
          <p:cNvPicPr>
            <a:picLocks noChangeAspect="1"/>
          </p:cNvPicPr>
          <p:nvPr/>
        </p:nvPicPr>
        <p:blipFill rotWithShape="1">
          <a:blip r:embed="rId3">
            <a:extLst>
              <a:ext uri="{28A0092B-C50C-407E-A947-70E740481C1C}">
                <a14:useLocalDpi xmlns:a14="http://schemas.microsoft.com/office/drawing/2010/main" val="0"/>
              </a:ext>
            </a:extLst>
          </a:blip>
          <a:srcRect l="19286"/>
          <a:stretch/>
        </p:blipFill>
        <p:spPr>
          <a:xfrm>
            <a:off x="5755907" y="967446"/>
            <a:ext cx="3897430" cy="4828674"/>
          </a:xfrm>
          <a:prstGeom prst="rect">
            <a:avLst/>
          </a:prstGeom>
        </p:spPr>
      </p:pic>
    </p:spTree>
    <p:extLst>
      <p:ext uri="{BB962C8B-B14F-4D97-AF65-F5344CB8AC3E}">
        <p14:creationId xmlns:p14="http://schemas.microsoft.com/office/powerpoint/2010/main" val="42014590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a:bodyPr>
          <a:lstStyle/>
          <a:p>
            <a:pPr algn="ctr"/>
            <a:r>
              <a:rPr lang="en-GB" sz="4000" b="1" dirty="0">
                <a:ea typeface="Calibri" panose="020F0502020204030204" pitchFamily="34" charset="0"/>
                <a:cs typeface="Calibri" panose="020F0502020204030204" pitchFamily="34" charset="0"/>
              </a:rPr>
              <a:t>Athlete of the Year	</a:t>
            </a:r>
            <a:br>
              <a:rPr lang="en-GB" sz="4000" b="1" dirty="0">
                <a:ea typeface="Calibri" panose="020F0502020204030204" pitchFamily="34" charset="0"/>
                <a:cs typeface="Calibri" panose="020F0502020204030204" pitchFamily="34" charset="0"/>
              </a:rPr>
            </a:br>
            <a:r>
              <a:rPr lang="en-GB" sz="4000" b="1" dirty="0">
                <a:ea typeface="Calibri" panose="020F0502020204030204" pitchFamily="34" charset="0"/>
                <a:cs typeface="Calibri" panose="020F0502020204030204" pitchFamily="34" charset="0"/>
              </a:rPr>
              <a:t> </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78FC12FA-493C-4204-8332-AACB12C6EC6F}"/>
              </a:ext>
            </a:extLst>
          </p:cNvPr>
          <p:cNvSpPr txBox="1"/>
          <p:nvPr/>
        </p:nvSpPr>
        <p:spPr>
          <a:xfrm>
            <a:off x="838200" y="1676913"/>
            <a:ext cx="6092926" cy="707886"/>
          </a:xfrm>
          <a:prstGeom prst="rect">
            <a:avLst/>
          </a:prstGeom>
          <a:noFill/>
        </p:spPr>
        <p:txBody>
          <a:bodyPr wrap="square">
            <a:spAutoFit/>
          </a:bodyPr>
          <a:lstStyle/>
          <a:p>
            <a:r>
              <a:rPr lang="en-GB" sz="4000" b="1" dirty="0">
                <a:ea typeface="Calibri" panose="020F0502020204030204" pitchFamily="34" charset="0"/>
                <a:cs typeface="Calibri" panose="020F0502020204030204" pitchFamily="34" charset="0"/>
              </a:rPr>
              <a:t>Amanda Reid  </a:t>
            </a:r>
          </a:p>
        </p:txBody>
      </p:sp>
      <p:pic>
        <p:nvPicPr>
          <p:cNvPr id="6" name="Picture 5">
            <a:extLst>
              <a:ext uri="{FF2B5EF4-FFF2-40B4-BE49-F238E27FC236}">
                <a16:creationId xmlns:a16="http://schemas.microsoft.com/office/drawing/2014/main" id="{27D6B422-699E-4A9B-9F5E-19B3A1F4805C}"/>
              </a:ext>
            </a:extLst>
          </p:cNvPr>
          <p:cNvPicPr>
            <a:picLocks noChangeAspect="1"/>
          </p:cNvPicPr>
          <p:nvPr/>
        </p:nvPicPr>
        <p:blipFill rotWithShape="1">
          <a:blip r:embed="rId3"/>
          <a:srcRect l="36236" t="17678" r="36292" b="12509"/>
          <a:stretch/>
        </p:blipFill>
        <p:spPr>
          <a:xfrm>
            <a:off x="6096000" y="1035121"/>
            <a:ext cx="3349375" cy="4787757"/>
          </a:xfrm>
          <a:prstGeom prst="rect">
            <a:avLst/>
          </a:prstGeom>
        </p:spPr>
      </p:pic>
    </p:spTree>
    <p:extLst>
      <p:ext uri="{BB962C8B-B14F-4D97-AF65-F5344CB8AC3E}">
        <p14:creationId xmlns:p14="http://schemas.microsoft.com/office/powerpoint/2010/main" val="6965373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1500027" y="2382531"/>
            <a:ext cx="8445358" cy="1679421"/>
          </a:xfrm>
        </p:spPr>
        <p:txBody>
          <a:bodyPr>
            <a:normAutofit/>
          </a:bodyPr>
          <a:lstStyle/>
          <a:p>
            <a:pPr algn="ctr"/>
            <a:r>
              <a:rPr lang="en-GB" sz="4000" b="1" dirty="0">
                <a:ea typeface="Calibri" panose="020F0502020204030204" pitchFamily="34" charset="0"/>
                <a:cs typeface="Calibri" panose="020F0502020204030204" pitchFamily="34" charset="0"/>
              </a:rPr>
              <a:t>International Recognition</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DE42A1A3-FE3E-40A4-9BED-D3CC7AEBA01E}"/>
              </a:ext>
            </a:extLst>
          </p:cNvPr>
          <p:cNvSpPr txBox="1"/>
          <p:nvPr/>
        </p:nvSpPr>
        <p:spPr>
          <a:xfrm>
            <a:off x="4042819" y="4290803"/>
            <a:ext cx="4705564" cy="369332"/>
          </a:xfrm>
          <a:prstGeom prst="rect">
            <a:avLst/>
          </a:prstGeom>
          <a:noFill/>
        </p:spPr>
        <p:txBody>
          <a:bodyPr wrap="square" rtlCol="0">
            <a:spAutoFit/>
          </a:bodyPr>
          <a:lstStyle/>
          <a:p>
            <a:r>
              <a:rPr lang="en-AU" dirty="0"/>
              <a:t>Presented by Brian Berry</a:t>
            </a:r>
          </a:p>
        </p:txBody>
      </p:sp>
    </p:spTree>
    <p:extLst>
      <p:ext uri="{BB962C8B-B14F-4D97-AF65-F5344CB8AC3E}">
        <p14:creationId xmlns:p14="http://schemas.microsoft.com/office/powerpoint/2010/main" val="306475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60018B-6F32-4644-9A1F-A88934873A82}"/>
              </a:ext>
            </a:extLst>
          </p:cNvPr>
          <p:cNvSpPr>
            <a:spLocks noGrp="1"/>
          </p:cNvSpPr>
          <p:nvPr>
            <p:ph type="subTitle" idx="1"/>
          </p:nvPr>
        </p:nvSpPr>
        <p:spPr>
          <a:xfrm>
            <a:off x="-3458768" y="2898226"/>
            <a:ext cx="10288157" cy="1677629"/>
          </a:xfrm>
        </p:spPr>
        <p:txBody>
          <a:bodyPr>
            <a:normAutofit/>
          </a:bodyPr>
          <a:lstStyle/>
          <a:p>
            <a:r>
              <a:rPr lang="en-GB" sz="3200" b="1" dirty="0"/>
              <a:t>Annual Report</a:t>
            </a:r>
            <a:endParaRPr lang="en-US" sz="3200" b="1" dirty="0"/>
          </a:p>
        </p:txBody>
      </p:sp>
      <p:sp>
        <p:nvSpPr>
          <p:cNvPr id="8" name="Title 7">
            <a:extLst>
              <a:ext uri="{FF2B5EF4-FFF2-40B4-BE49-F238E27FC236}">
                <a16:creationId xmlns:a16="http://schemas.microsoft.com/office/drawing/2014/main" id="{42EF4861-5EE2-4933-A27E-171D36DD9F0B}"/>
              </a:ext>
            </a:extLst>
          </p:cNvPr>
          <p:cNvSpPr>
            <a:spLocks noGrp="1"/>
          </p:cNvSpPr>
          <p:nvPr>
            <p:ph type="ctrTitle"/>
          </p:nvPr>
        </p:nvSpPr>
        <p:spPr>
          <a:xfrm>
            <a:off x="3863204" y="2605849"/>
            <a:ext cx="7766936" cy="1646302"/>
          </a:xfrm>
        </p:spPr>
        <p:txBody>
          <a:bodyPr/>
          <a:lstStyle/>
          <a:p>
            <a:pPr algn="l"/>
            <a:r>
              <a:rPr lang="en-US" sz="2000" dirty="0">
                <a:solidFill>
                  <a:schemeClr val="tx1"/>
                </a:solidFill>
              </a:rPr>
              <a:t>Treasurer’s Report for AGM 2019/2020 Financial Year</a:t>
            </a:r>
            <a:endParaRPr lang="en-AU" sz="2000" dirty="0">
              <a:solidFill>
                <a:schemeClr val="tx1"/>
              </a:solidFill>
            </a:endParaRPr>
          </a:p>
        </p:txBody>
      </p:sp>
      <p:pic>
        <p:nvPicPr>
          <p:cNvPr id="4" name="Picture 4">
            <a:extLst>
              <a:ext uri="{FF2B5EF4-FFF2-40B4-BE49-F238E27FC236}">
                <a16:creationId xmlns:a16="http://schemas.microsoft.com/office/drawing/2014/main" id="{EBE47773-85ED-4AEA-B15D-11BEAB445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2" name="Rectangle 1">
            <a:extLst>
              <a:ext uri="{FF2B5EF4-FFF2-40B4-BE49-F238E27FC236}">
                <a16:creationId xmlns:a16="http://schemas.microsoft.com/office/drawing/2014/main" id="{9B32DEB9-F656-4476-AFFE-9F0F518AFC1F}"/>
              </a:ext>
            </a:extLst>
          </p:cNvPr>
          <p:cNvSpPr/>
          <p:nvPr/>
        </p:nvSpPr>
        <p:spPr>
          <a:xfrm>
            <a:off x="3000319" y="5936889"/>
            <a:ext cx="6096000" cy="646331"/>
          </a:xfrm>
          <a:prstGeom prst="rect">
            <a:avLst/>
          </a:prstGeom>
        </p:spPr>
        <p:txBody>
          <a:bodyPr>
            <a:spAutoFit/>
          </a:bodyPr>
          <a:lstStyle/>
          <a:p>
            <a:r>
              <a:rPr lang="en-AU" dirty="0"/>
              <a:t>See Annual Report 2020 on CPSARA website</a:t>
            </a:r>
            <a:br>
              <a:rPr lang="en-AU" dirty="0"/>
            </a:br>
            <a:r>
              <a:rPr lang="en-AU" dirty="0"/>
              <a:t>(Link sent in Zoom chat)</a:t>
            </a:r>
          </a:p>
        </p:txBody>
      </p:sp>
    </p:spTree>
    <p:extLst>
      <p:ext uri="{BB962C8B-B14F-4D97-AF65-F5344CB8AC3E}">
        <p14:creationId xmlns:p14="http://schemas.microsoft.com/office/powerpoint/2010/main" val="41428544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a:bodyPr>
          <a:lstStyle/>
          <a:p>
            <a:pPr algn="ctr"/>
            <a:r>
              <a:rPr lang="en-GB" b="1" dirty="0">
                <a:ea typeface="Calibri" panose="020F0502020204030204" pitchFamily="34" charset="0"/>
                <a:cs typeface="Calibri" panose="020F0502020204030204" pitchFamily="34" charset="0"/>
              </a:rPr>
              <a:t>International Recognition</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7" name="TextBox 6">
            <a:extLst>
              <a:ext uri="{FF2B5EF4-FFF2-40B4-BE49-F238E27FC236}">
                <a16:creationId xmlns:a16="http://schemas.microsoft.com/office/drawing/2014/main" id="{E4F1ED3C-380B-47C5-BC73-A17A094FA74E}"/>
              </a:ext>
            </a:extLst>
          </p:cNvPr>
          <p:cNvSpPr txBox="1"/>
          <p:nvPr/>
        </p:nvSpPr>
        <p:spPr>
          <a:xfrm>
            <a:off x="838200" y="1676913"/>
            <a:ext cx="4118811" cy="1261884"/>
          </a:xfrm>
          <a:prstGeom prst="rect">
            <a:avLst/>
          </a:prstGeom>
          <a:noFill/>
        </p:spPr>
        <p:txBody>
          <a:bodyPr wrap="square">
            <a:spAutoFit/>
          </a:bodyPr>
          <a:lstStyle/>
          <a:p>
            <a:r>
              <a:rPr lang="en-GB" sz="4000" b="1" dirty="0">
                <a:ea typeface="Calibri" panose="020F0502020204030204" pitchFamily="34" charset="0"/>
                <a:cs typeface="Calibri" panose="020F0502020204030204" pitchFamily="34" charset="0"/>
              </a:rPr>
              <a:t>Gordon Allan </a:t>
            </a:r>
          </a:p>
          <a:p>
            <a:r>
              <a:rPr lang="en-US" dirty="0"/>
              <a:t>Tissot UCI Track Cycling World Cup 2019-2020</a:t>
            </a:r>
            <a:endParaRPr lang="en-GB" sz="4000" b="1" i="1" dirty="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C064F537-AE07-499C-8CA8-E653F452D3B4}"/>
              </a:ext>
            </a:extLst>
          </p:cNvPr>
          <p:cNvPicPr>
            <a:picLocks noChangeAspect="1"/>
          </p:cNvPicPr>
          <p:nvPr/>
        </p:nvPicPr>
        <p:blipFill rotWithShape="1">
          <a:blip r:embed="rId3"/>
          <a:srcRect l="36637" t="21411" r="36270" b="12424"/>
          <a:stretch/>
        </p:blipFill>
        <p:spPr>
          <a:xfrm>
            <a:off x="5834743" y="991568"/>
            <a:ext cx="3568820" cy="4902507"/>
          </a:xfrm>
          <a:prstGeom prst="rect">
            <a:avLst/>
          </a:prstGeom>
        </p:spPr>
      </p:pic>
    </p:spTree>
    <p:extLst>
      <p:ext uri="{BB962C8B-B14F-4D97-AF65-F5344CB8AC3E}">
        <p14:creationId xmlns:p14="http://schemas.microsoft.com/office/powerpoint/2010/main" val="29074793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a:bodyPr>
          <a:lstStyle/>
          <a:p>
            <a:pPr algn="ctr"/>
            <a:r>
              <a:rPr lang="en-GB" b="1">
                <a:ea typeface="Calibri" panose="020F0502020204030204" pitchFamily="34" charset="0"/>
                <a:cs typeface="Calibri" panose="020F0502020204030204" pitchFamily="34" charset="0"/>
              </a:rPr>
              <a:t>International Recognition</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7" name="TextBox 6">
            <a:extLst>
              <a:ext uri="{FF2B5EF4-FFF2-40B4-BE49-F238E27FC236}">
                <a16:creationId xmlns:a16="http://schemas.microsoft.com/office/drawing/2014/main" id="{708888E9-3AE5-4762-A036-50C750A10EC5}"/>
              </a:ext>
            </a:extLst>
          </p:cNvPr>
          <p:cNvSpPr txBox="1"/>
          <p:nvPr/>
        </p:nvSpPr>
        <p:spPr>
          <a:xfrm>
            <a:off x="838200" y="1676913"/>
            <a:ext cx="4118811" cy="1261884"/>
          </a:xfrm>
          <a:prstGeom prst="rect">
            <a:avLst/>
          </a:prstGeom>
          <a:noFill/>
        </p:spPr>
        <p:txBody>
          <a:bodyPr wrap="square">
            <a:spAutoFit/>
          </a:bodyPr>
          <a:lstStyle/>
          <a:p>
            <a:r>
              <a:rPr lang="en-GB" sz="4000" b="1">
                <a:ea typeface="Calibri" panose="020F0502020204030204" pitchFamily="34" charset="0"/>
                <a:cs typeface="Calibri" panose="020F0502020204030204" pitchFamily="34" charset="0"/>
              </a:rPr>
              <a:t>Amanda Reid </a:t>
            </a:r>
          </a:p>
          <a:p>
            <a:r>
              <a:rPr lang="en-US"/>
              <a:t>Tissot UCI Track Cycling World Cup 2019-2020</a:t>
            </a:r>
            <a:endParaRPr lang="en-GB" sz="4000" b="1" i="1" dirty="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D341CA8F-D7B3-4476-B6CF-E49A6B15829C}"/>
              </a:ext>
            </a:extLst>
          </p:cNvPr>
          <p:cNvPicPr>
            <a:picLocks noChangeAspect="1"/>
          </p:cNvPicPr>
          <p:nvPr/>
        </p:nvPicPr>
        <p:blipFill rotWithShape="1">
          <a:blip r:embed="rId3"/>
          <a:srcRect l="36236" t="17678" r="36292" b="12509"/>
          <a:stretch/>
        </p:blipFill>
        <p:spPr>
          <a:xfrm>
            <a:off x="6096000" y="1035121"/>
            <a:ext cx="3349375" cy="4787757"/>
          </a:xfrm>
          <a:prstGeom prst="rect">
            <a:avLst/>
          </a:prstGeom>
        </p:spPr>
      </p:pic>
    </p:spTree>
    <p:extLst>
      <p:ext uri="{BB962C8B-B14F-4D97-AF65-F5344CB8AC3E}">
        <p14:creationId xmlns:p14="http://schemas.microsoft.com/office/powerpoint/2010/main" val="505109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a:bodyPr>
          <a:lstStyle/>
          <a:p>
            <a:pPr algn="ctr"/>
            <a:r>
              <a:rPr lang="en-GB" b="1" dirty="0">
                <a:ea typeface="Calibri" panose="020F0502020204030204" pitchFamily="34" charset="0"/>
                <a:cs typeface="Calibri" panose="020F0502020204030204" pitchFamily="34" charset="0"/>
              </a:rPr>
              <a:t>International Recognition</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78FC12FA-493C-4204-8332-AACB12C6EC6F}"/>
              </a:ext>
            </a:extLst>
          </p:cNvPr>
          <p:cNvSpPr txBox="1"/>
          <p:nvPr/>
        </p:nvSpPr>
        <p:spPr>
          <a:xfrm>
            <a:off x="838200" y="1676913"/>
            <a:ext cx="4118811" cy="1261884"/>
          </a:xfrm>
          <a:prstGeom prst="rect">
            <a:avLst/>
          </a:prstGeom>
          <a:noFill/>
        </p:spPr>
        <p:txBody>
          <a:bodyPr wrap="square">
            <a:spAutoFit/>
          </a:bodyPr>
          <a:lstStyle/>
          <a:p>
            <a:r>
              <a:rPr lang="en-GB" sz="4000" b="1" dirty="0">
                <a:ea typeface="Calibri" panose="020F0502020204030204" pitchFamily="34" charset="0"/>
                <a:cs typeface="Calibri" panose="020F0502020204030204" pitchFamily="34" charset="0"/>
              </a:rPr>
              <a:t>Jess Cronje </a:t>
            </a:r>
          </a:p>
          <a:p>
            <a:r>
              <a:rPr lang="en-US" i="1" dirty="0"/>
              <a:t>IWBF U25 Women’s Wheelchair Basketball World Championship. </a:t>
            </a:r>
            <a:endParaRPr lang="en-GB" sz="4000" b="1" i="1" dirty="0">
              <a:ea typeface="Calibri" panose="020F0502020204030204" pitchFamily="34" charset="0"/>
              <a:cs typeface="Calibri" panose="020F0502020204030204" pitchFamily="34" charset="0"/>
            </a:endParaRPr>
          </a:p>
        </p:txBody>
      </p:sp>
      <p:pic>
        <p:nvPicPr>
          <p:cNvPr id="6" name="Picture 5" descr="A picture containing bicycle, person, riding, child&#10;&#10;Description automatically generated">
            <a:extLst>
              <a:ext uri="{FF2B5EF4-FFF2-40B4-BE49-F238E27FC236}">
                <a16:creationId xmlns:a16="http://schemas.microsoft.com/office/drawing/2014/main" id="{6F5C1D87-7409-45C3-A5D4-D641502E0CC0}"/>
              </a:ext>
            </a:extLst>
          </p:cNvPr>
          <p:cNvPicPr>
            <a:picLocks noChangeAspect="1"/>
          </p:cNvPicPr>
          <p:nvPr/>
        </p:nvPicPr>
        <p:blipFill rotWithShape="1">
          <a:blip r:embed="rId3">
            <a:extLst>
              <a:ext uri="{28A0092B-C50C-407E-A947-70E740481C1C}">
                <a14:useLocalDpi xmlns:a14="http://schemas.microsoft.com/office/drawing/2010/main" val="0"/>
              </a:ext>
            </a:extLst>
          </a:blip>
          <a:srcRect t="9494" b="6962"/>
          <a:stretch/>
        </p:blipFill>
        <p:spPr>
          <a:xfrm>
            <a:off x="5963653" y="902368"/>
            <a:ext cx="3407705" cy="5053264"/>
          </a:xfrm>
          <a:prstGeom prst="rect">
            <a:avLst/>
          </a:prstGeom>
        </p:spPr>
      </p:pic>
    </p:spTree>
    <p:extLst>
      <p:ext uri="{BB962C8B-B14F-4D97-AF65-F5344CB8AC3E}">
        <p14:creationId xmlns:p14="http://schemas.microsoft.com/office/powerpoint/2010/main" val="730948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a:bodyPr>
          <a:lstStyle/>
          <a:p>
            <a:pPr algn="ctr"/>
            <a:r>
              <a:rPr lang="en-GB" b="1" dirty="0">
                <a:ea typeface="Calibri" panose="020F0502020204030204" pitchFamily="34" charset="0"/>
                <a:cs typeface="Calibri" panose="020F0502020204030204" pitchFamily="34" charset="0"/>
              </a:rPr>
              <a:t>International Recognition</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78FC12FA-493C-4204-8332-AACB12C6EC6F}"/>
              </a:ext>
            </a:extLst>
          </p:cNvPr>
          <p:cNvSpPr txBox="1"/>
          <p:nvPr/>
        </p:nvSpPr>
        <p:spPr>
          <a:xfrm>
            <a:off x="838200" y="1676913"/>
            <a:ext cx="3986463" cy="1261884"/>
          </a:xfrm>
          <a:prstGeom prst="rect">
            <a:avLst/>
          </a:prstGeom>
          <a:noFill/>
        </p:spPr>
        <p:txBody>
          <a:bodyPr wrap="square">
            <a:spAutoFit/>
          </a:bodyPr>
          <a:lstStyle/>
          <a:p>
            <a:r>
              <a:rPr lang="en-GB" sz="4000" b="1" dirty="0">
                <a:ea typeface="Calibri" panose="020F0502020204030204" pitchFamily="34" charset="0"/>
                <a:cs typeface="Calibri" panose="020F0502020204030204" pitchFamily="34" charset="0"/>
              </a:rPr>
              <a:t>Tamsin Colley </a:t>
            </a:r>
          </a:p>
          <a:p>
            <a:r>
              <a:rPr lang="en-US" i="1" dirty="0"/>
              <a:t>Para Athletics World Championships Dubai 2019</a:t>
            </a:r>
            <a:endParaRPr lang="en-GB" sz="4000" b="1" i="1" dirty="0">
              <a:ea typeface="Calibri" panose="020F0502020204030204" pitchFamily="34" charset="0"/>
              <a:cs typeface="Calibri" panose="020F0502020204030204" pitchFamily="34" charset="0"/>
            </a:endParaRPr>
          </a:p>
        </p:txBody>
      </p:sp>
      <p:pic>
        <p:nvPicPr>
          <p:cNvPr id="6" name="Picture 5" descr="A person holding a frisbee&#10;&#10;Description automatically generated">
            <a:extLst>
              <a:ext uri="{FF2B5EF4-FFF2-40B4-BE49-F238E27FC236}">
                <a16:creationId xmlns:a16="http://schemas.microsoft.com/office/drawing/2014/main" id="{F59DFBD8-3F3B-4438-9EF5-C4F5DE686636}"/>
              </a:ext>
            </a:extLst>
          </p:cNvPr>
          <p:cNvPicPr>
            <a:picLocks noChangeAspect="1"/>
          </p:cNvPicPr>
          <p:nvPr/>
        </p:nvPicPr>
        <p:blipFill rotWithShape="1">
          <a:blip r:embed="rId3">
            <a:extLst>
              <a:ext uri="{28A0092B-C50C-407E-A947-70E740481C1C}">
                <a14:useLocalDpi xmlns:a14="http://schemas.microsoft.com/office/drawing/2010/main" val="0"/>
              </a:ext>
            </a:extLst>
          </a:blip>
          <a:srcRect l="19286"/>
          <a:stretch/>
        </p:blipFill>
        <p:spPr>
          <a:xfrm>
            <a:off x="5755907" y="967446"/>
            <a:ext cx="3897430" cy="4828674"/>
          </a:xfrm>
          <a:prstGeom prst="rect">
            <a:avLst/>
          </a:prstGeom>
        </p:spPr>
      </p:pic>
    </p:spTree>
    <p:extLst>
      <p:ext uri="{BB962C8B-B14F-4D97-AF65-F5344CB8AC3E}">
        <p14:creationId xmlns:p14="http://schemas.microsoft.com/office/powerpoint/2010/main" val="30413043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a:bodyPr>
          <a:lstStyle/>
          <a:p>
            <a:pPr algn="ctr"/>
            <a:r>
              <a:rPr lang="en-GB" b="1" dirty="0">
                <a:ea typeface="Calibri" panose="020F0502020204030204" pitchFamily="34" charset="0"/>
                <a:cs typeface="Calibri" panose="020F0502020204030204" pitchFamily="34" charset="0"/>
              </a:rPr>
              <a:t>International Recognition</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78FC12FA-493C-4204-8332-AACB12C6EC6F}"/>
              </a:ext>
            </a:extLst>
          </p:cNvPr>
          <p:cNvSpPr txBox="1"/>
          <p:nvPr/>
        </p:nvSpPr>
        <p:spPr>
          <a:xfrm>
            <a:off x="838201" y="1676913"/>
            <a:ext cx="3994484" cy="1261884"/>
          </a:xfrm>
          <a:prstGeom prst="rect">
            <a:avLst/>
          </a:prstGeom>
          <a:noFill/>
        </p:spPr>
        <p:txBody>
          <a:bodyPr wrap="square">
            <a:spAutoFit/>
          </a:bodyPr>
          <a:lstStyle/>
          <a:p>
            <a:r>
              <a:rPr lang="en-GB" sz="4000" b="1" dirty="0">
                <a:ea typeface="Calibri" panose="020F0502020204030204" pitchFamily="34" charset="0"/>
                <a:cs typeface="Calibri" panose="020F0502020204030204" pitchFamily="34" charset="0"/>
              </a:rPr>
              <a:t>Rae Anderson</a:t>
            </a:r>
          </a:p>
          <a:p>
            <a:r>
              <a:rPr lang="en-US" i="1" dirty="0"/>
              <a:t>Mammoth Mountain World Para Alpine Skiing Competition 2019</a:t>
            </a:r>
            <a:endParaRPr lang="en-US" sz="4000" b="1" i="1" dirty="0"/>
          </a:p>
        </p:txBody>
      </p:sp>
      <p:pic>
        <p:nvPicPr>
          <p:cNvPr id="6" name="Picture 5" descr="A person riding skis down a snow covered slope&#10;&#10;Description automatically generated">
            <a:extLst>
              <a:ext uri="{FF2B5EF4-FFF2-40B4-BE49-F238E27FC236}">
                <a16:creationId xmlns:a16="http://schemas.microsoft.com/office/drawing/2014/main" id="{D119167B-DC8D-47F3-BCFD-A2040DC825A0}"/>
              </a:ext>
            </a:extLst>
          </p:cNvPr>
          <p:cNvPicPr>
            <a:picLocks noChangeAspect="1"/>
          </p:cNvPicPr>
          <p:nvPr/>
        </p:nvPicPr>
        <p:blipFill rotWithShape="1">
          <a:blip r:embed="rId3">
            <a:extLst>
              <a:ext uri="{28A0092B-C50C-407E-A947-70E740481C1C}">
                <a14:useLocalDpi xmlns:a14="http://schemas.microsoft.com/office/drawing/2010/main" val="0"/>
              </a:ext>
            </a:extLst>
          </a:blip>
          <a:srcRect l="7915" r="17618"/>
          <a:stretch/>
        </p:blipFill>
        <p:spPr>
          <a:xfrm>
            <a:off x="5028746" y="1225710"/>
            <a:ext cx="4661141" cy="4164198"/>
          </a:xfrm>
          <a:prstGeom prst="rect">
            <a:avLst/>
          </a:prstGeom>
        </p:spPr>
      </p:pic>
    </p:spTree>
    <p:extLst>
      <p:ext uri="{BB962C8B-B14F-4D97-AF65-F5344CB8AC3E}">
        <p14:creationId xmlns:p14="http://schemas.microsoft.com/office/powerpoint/2010/main" val="20768426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1500027" y="2382531"/>
            <a:ext cx="8445358" cy="1679421"/>
          </a:xfrm>
        </p:spPr>
        <p:txBody>
          <a:bodyPr>
            <a:normAutofit/>
          </a:bodyPr>
          <a:lstStyle/>
          <a:p>
            <a:pPr algn="ctr"/>
            <a:r>
              <a:rPr lang="en-GB" sz="4000" b="1" dirty="0">
                <a:ea typeface="Calibri" panose="020F0502020204030204" pitchFamily="34" charset="0"/>
                <a:cs typeface="Calibri" panose="020F0502020204030204" pitchFamily="34" charset="0"/>
              </a:rPr>
              <a:t>Life Membership Awards</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6AFBD816-4780-422C-B0BF-E6456A75E244}"/>
              </a:ext>
            </a:extLst>
          </p:cNvPr>
          <p:cNvSpPr txBox="1"/>
          <p:nvPr/>
        </p:nvSpPr>
        <p:spPr>
          <a:xfrm>
            <a:off x="4042819" y="4290803"/>
            <a:ext cx="4705564" cy="369332"/>
          </a:xfrm>
          <a:prstGeom prst="rect">
            <a:avLst/>
          </a:prstGeom>
          <a:noFill/>
        </p:spPr>
        <p:txBody>
          <a:bodyPr wrap="square" rtlCol="0">
            <a:spAutoFit/>
          </a:bodyPr>
          <a:lstStyle/>
          <a:p>
            <a:r>
              <a:rPr lang="en-AU" dirty="0"/>
              <a:t>Presented by Nicki Ashton</a:t>
            </a:r>
          </a:p>
        </p:txBody>
      </p:sp>
    </p:spTree>
    <p:extLst>
      <p:ext uri="{BB962C8B-B14F-4D97-AF65-F5344CB8AC3E}">
        <p14:creationId xmlns:p14="http://schemas.microsoft.com/office/powerpoint/2010/main" val="14067997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a:bodyPr>
          <a:lstStyle/>
          <a:p>
            <a:pPr algn="ctr"/>
            <a:r>
              <a:rPr lang="en-GB" b="1" dirty="0">
                <a:ea typeface="Calibri" panose="020F0502020204030204" pitchFamily="34" charset="0"/>
                <a:cs typeface="Calibri" panose="020F0502020204030204" pitchFamily="34" charset="0"/>
              </a:rPr>
              <a:t>Life Membership Awards</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78FC12FA-493C-4204-8332-AACB12C6EC6F}"/>
              </a:ext>
            </a:extLst>
          </p:cNvPr>
          <p:cNvSpPr txBox="1"/>
          <p:nvPr/>
        </p:nvSpPr>
        <p:spPr>
          <a:xfrm>
            <a:off x="838201" y="1676913"/>
            <a:ext cx="3994484" cy="707886"/>
          </a:xfrm>
          <a:prstGeom prst="rect">
            <a:avLst/>
          </a:prstGeom>
          <a:noFill/>
        </p:spPr>
        <p:txBody>
          <a:bodyPr wrap="square">
            <a:spAutoFit/>
          </a:bodyPr>
          <a:lstStyle/>
          <a:p>
            <a:r>
              <a:rPr lang="en-GB" sz="4000" b="1" dirty="0">
                <a:ea typeface="Calibri" panose="020F0502020204030204" pitchFamily="34" charset="0"/>
                <a:cs typeface="Calibri" panose="020F0502020204030204" pitchFamily="34" charset="0"/>
              </a:rPr>
              <a:t>Ian Menzies</a:t>
            </a:r>
            <a:endParaRPr lang="en-US" sz="4000" b="1" i="1" dirty="0"/>
          </a:p>
        </p:txBody>
      </p:sp>
      <p:pic>
        <p:nvPicPr>
          <p:cNvPr id="6" name="Picture 5">
            <a:extLst>
              <a:ext uri="{FF2B5EF4-FFF2-40B4-BE49-F238E27FC236}">
                <a16:creationId xmlns:a16="http://schemas.microsoft.com/office/drawing/2014/main" id="{90DAF932-0BA0-4570-B013-A6CE06E62AC1}"/>
              </a:ext>
            </a:extLst>
          </p:cNvPr>
          <p:cNvPicPr>
            <a:picLocks noChangeAspect="1"/>
          </p:cNvPicPr>
          <p:nvPr/>
        </p:nvPicPr>
        <p:blipFill rotWithShape="1">
          <a:blip r:embed="rId3"/>
          <a:srcRect l="40843" t="29076" r="13705" b="15823"/>
          <a:stretch/>
        </p:blipFill>
        <p:spPr>
          <a:xfrm>
            <a:off x="4131326" y="1539606"/>
            <a:ext cx="5541484" cy="3778787"/>
          </a:xfrm>
          <a:prstGeom prst="rect">
            <a:avLst/>
          </a:prstGeom>
        </p:spPr>
      </p:pic>
    </p:spTree>
    <p:extLst>
      <p:ext uri="{BB962C8B-B14F-4D97-AF65-F5344CB8AC3E}">
        <p14:creationId xmlns:p14="http://schemas.microsoft.com/office/powerpoint/2010/main" val="2136809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a:bodyPr>
          <a:lstStyle/>
          <a:p>
            <a:pPr algn="ctr"/>
            <a:r>
              <a:rPr lang="en-GB" b="1" dirty="0">
                <a:ea typeface="Calibri" panose="020F0502020204030204" pitchFamily="34" charset="0"/>
                <a:cs typeface="Calibri" panose="020F0502020204030204" pitchFamily="34" charset="0"/>
              </a:rPr>
              <a:t>Life Membership Awards</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78FC12FA-493C-4204-8332-AACB12C6EC6F}"/>
              </a:ext>
            </a:extLst>
          </p:cNvPr>
          <p:cNvSpPr txBox="1"/>
          <p:nvPr/>
        </p:nvSpPr>
        <p:spPr>
          <a:xfrm>
            <a:off x="838201" y="1676913"/>
            <a:ext cx="3994484" cy="707886"/>
          </a:xfrm>
          <a:prstGeom prst="rect">
            <a:avLst/>
          </a:prstGeom>
          <a:noFill/>
        </p:spPr>
        <p:txBody>
          <a:bodyPr wrap="square">
            <a:spAutoFit/>
          </a:bodyPr>
          <a:lstStyle/>
          <a:p>
            <a:r>
              <a:rPr lang="en-GB" sz="4000" b="1" dirty="0">
                <a:ea typeface="Calibri" panose="020F0502020204030204" pitchFamily="34" charset="0"/>
                <a:cs typeface="Calibri" panose="020F0502020204030204" pitchFamily="34" charset="0"/>
              </a:rPr>
              <a:t>Bill Gurney</a:t>
            </a:r>
            <a:endParaRPr lang="en-US" sz="4000" b="1" i="1" dirty="0"/>
          </a:p>
        </p:txBody>
      </p:sp>
      <p:pic>
        <p:nvPicPr>
          <p:cNvPr id="3" name="Picture 2">
            <a:extLst>
              <a:ext uri="{FF2B5EF4-FFF2-40B4-BE49-F238E27FC236}">
                <a16:creationId xmlns:a16="http://schemas.microsoft.com/office/drawing/2014/main" id="{26A90945-7789-4BC5-A4C0-39A947D2A642}"/>
              </a:ext>
            </a:extLst>
          </p:cNvPr>
          <p:cNvPicPr>
            <a:picLocks noChangeAspect="1"/>
          </p:cNvPicPr>
          <p:nvPr/>
        </p:nvPicPr>
        <p:blipFill rotWithShape="1">
          <a:blip r:embed="rId3"/>
          <a:srcRect l="40843" t="29076" r="13705" b="15823"/>
          <a:stretch/>
        </p:blipFill>
        <p:spPr>
          <a:xfrm>
            <a:off x="4131326" y="1539606"/>
            <a:ext cx="5541484" cy="3778787"/>
          </a:xfrm>
          <a:prstGeom prst="rect">
            <a:avLst/>
          </a:prstGeom>
        </p:spPr>
      </p:pic>
    </p:spTree>
    <p:extLst>
      <p:ext uri="{BB962C8B-B14F-4D97-AF65-F5344CB8AC3E}">
        <p14:creationId xmlns:p14="http://schemas.microsoft.com/office/powerpoint/2010/main" val="21015311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71282" y="151858"/>
            <a:ext cx="5684625" cy="1679421"/>
          </a:xfrm>
        </p:spPr>
        <p:txBody>
          <a:bodyPr>
            <a:normAutofit/>
          </a:bodyPr>
          <a:lstStyle/>
          <a:p>
            <a:pPr algn="ctr"/>
            <a:r>
              <a:rPr lang="en-GB" b="1" dirty="0">
                <a:ea typeface="Calibri" panose="020F0502020204030204" pitchFamily="34" charset="0"/>
                <a:cs typeface="Calibri" panose="020F0502020204030204" pitchFamily="34" charset="0"/>
              </a:rPr>
              <a:t>Life Membership Awards</a:t>
            </a:r>
            <a:endParaRPr lang="en-US"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TextBox 4">
            <a:extLst>
              <a:ext uri="{FF2B5EF4-FFF2-40B4-BE49-F238E27FC236}">
                <a16:creationId xmlns:a16="http://schemas.microsoft.com/office/drawing/2014/main" id="{78FC12FA-493C-4204-8332-AACB12C6EC6F}"/>
              </a:ext>
            </a:extLst>
          </p:cNvPr>
          <p:cNvSpPr txBox="1"/>
          <p:nvPr/>
        </p:nvSpPr>
        <p:spPr>
          <a:xfrm>
            <a:off x="838201" y="1676913"/>
            <a:ext cx="3994484" cy="707886"/>
          </a:xfrm>
          <a:prstGeom prst="rect">
            <a:avLst/>
          </a:prstGeom>
          <a:noFill/>
        </p:spPr>
        <p:txBody>
          <a:bodyPr wrap="square">
            <a:spAutoFit/>
          </a:bodyPr>
          <a:lstStyle/>
          <a:p>
            <a:r>
              <a:rPr lang="en-GB" sz="4000" b="1" dirty="0">
                <a:ea typeface="Calibri" panose="020F0502020204030204" pitchFamily="34" charset="0"/>
                <a:cs typeface="Calibri" panose="020F0502020204030204" pitchFamily="34" charset="0"/>
              </a:rPr>
              <a:t>Brian Berry</a:t>
            </a:r>
            <a:endParaRPr lang="en-US" sz="4000" b="1" i="1" dirty="0"/>
          </a:p>
        </p:txBody>
      </p:sp>
      <p:pic>
        <p:nvPicPr>
          <p:cNvPr id="6" name="Picture 5" descr="A group of people posing for the camera&#10;&#10;Description automatically generated">
            <a:extLst>
              <a:ext uri="{FF2B5EF4-FFF2-40B4-BE49-F238E27FC236}">
                <a16:creationId xmlns:a16="http://schemas.microsoft.com/office/drawing/2014/main" id="{0927AB63-EA58-4191-BA47-1D4DEAE8965A}"/>
              </a:ext>
            </a:extLst>
          </p:cNvPr>
          <p:cNvPicPr>
            <a:picLocks noChangeAspect="1"/>
          </p:cNvPicPr>
          <p:nvPr/>
        </p:nvPicPr>
        <p:blipFill rotWithShape="1">
          <a:blip r:embed="rId3">
            <a:extLst>
              <a:ext uri="{28A0092B-C50C-407E-A947-70E740481C1C}">
                <a14:useLocalDpi xmlns:a14="http://schemas.microsoft.com/office/drawing/2010/main" val="0"/>
              </a:ext>
            </a:extLst>
          </a:blip>
          <a:srcRect t="26703"/>
          <a:stretch/>
        </p:blipFill>
        <p:spPr>
          <a:xfrm>
            <a:off x="4832685" y="1233888"/>
            <a:ext cx="4841670" cy="4731744"/>
          </a:xfrm>
          <a:prstGeom prst="rect">
            <a:avLst/>
          </a:prstGeom>
        </p:spPr>
      </p:pic>
    </p:spTree>
    <p:extLst>
      <p:ext uri="{BB962C8B-B14F-4D97-AF65-F5344CB8AC3E}">
        <p14:creationId xmlns:p14="http://schemas.microsoft.com/office/powerpoint/2010/main" val="35575896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948F-E52D-8C4B-A598-38F09D56A806}"/>
              </a:ext>
            </a:extLst>
          </p:cNvPr>
          <p:cNvSpPr>
            <a:spLocks noGrp="1"/>
          </p:cNvSpPr>
          <p:nvPr>
            <p:ph type="title"/>
          </p:nvPr>
        </p:nvSpPr>
        <p:spPr>
          <a:xfrm>
            <a:off x="339049" y="1069020"/>
            <a:ext cx="5072510" cy="1583294"/>
          </a:xfrm>
        </p:spPr>
        <p:txBody>
          <a:bodyPr>
            <a:noAutofit/>
          </a:bodyPr>
          <a:lstStyle/>
          <a:p>
            <a:pPr algn="ctr"/>
            <a:br>
              <a:rPr lang="en-GB" sz="2400" b="1" i="1" dirty="0">
                <a:ea typeface="Calibri" panose="020F0502020204030204" pitchFamily="34" charset="0"/>
                <a:cs typeface="Calibri" panose="020F0502020204030204" pitchFamily="34" charset="0"/>
              </a:rPr>
            </a:br>
            <a:r>
              <a:rPr lang="en-GB" sz="2400" b="1" i="1" dirty="0">
                <a:ea typeface="Calibri" panose="020F0502020204030204" pitchFamily="34" charset="0"/>
                <a:cs typeface="Calibri" panose="020F0502020204030204" pitchFamily="34" charset="0"/>
              </a:rPr>
              <a:t>Congratulations to all award winners and to all CPSARA members on your outstanding accomplishments </a:t>
            </a:r>
            <a:br>
              <a:rPr lang="en-GB" sz="2400" b="1" dirty="0">
                <a:ea typeface="Calibri" panose="020F0502020204030204" pitchFamily="34" charset="0"/>
                <a:cs typeface="Calibri" panose="020F0502020204030204" pitchFamily="34" charset="0"/>
              </a:rPr>
            </a:br>
            <a:br>
              <a:rPr lang="en-GB" sz="2400" b="1" dirty="0">
                <a:ea typeface="Calibri" panose="020F0502020204030204" pitchFamily="34" charset="0"/>
                <a:cs typeface="Calibri" panose="020F0502020204030204" pitchFamily="34" charset="0"/>
              </a:rPr>
            </a:br>
            <a:r>
              <a:rPr lang="en-GB" sz="2400" b="1" dirty="0">
                <a:ea typeface="Calibri" panose="020F0502020204030204" pitchFamily="34" charset="0"/>
                <a:cs typeface="Calibri" panose="020F0502020204030204" pitchFamily="34" charset="0"/>
              </a:rPr>
              <a:t>Thank you </a:t>
            </a:r>
            <a:br>
              <a:rPr lang="en-GB" sz="2400" b="1" i="1" dirty="0">
                <a:ea typeface="Calibri" panose="020F0502020204030204" pitchFamily="34" charset="0"/>
                <a:cs typeface="Calibri" panose="020F0502020204030204" pitchFamily="34" charset="0"/>
              </a:rPr>
            </a:br>
            <a:r>
              <a:rPr lang="en-GB" sz="2400" b="1" i="1" dirty="0">
                <a:ea typeface="Calibri" panose="020F0502020204030204" pitchFamily="34" charset="0"/>
                <a:cs typeface="Calibri" panose="020F0502020204030204" pitchFamily="34" charset="0"/>
              </a:rPr>
              <a:t>for celebrating our CPSARA athletes’ achievements with us for the 2019/2020 season</a:t>
            </a:r>
            <a:br>
              <a:rPr lang="en-GB" sz="2400" b="1" i="1" dirty="0">
                <a:ea typeface="Calibri" panose="020F0502020204030204" pitchFamily="34" charset="0"/>
                <a:cs typeface="Calibri" panose="020F0502020204030204" pitchFamily="34" charset="0"/>
              </a:rPr>
            </a:br>
            <a:endParaRPr lang="en-US" sz="2000" i="1" dirty="0"/>
          </a:p>
        </p:txBody>
      </p:sp>
      <p:pic>
        <p:nvPicPr>
          <p:cNvPr id="4" name="Picture 4">
            <a:extLst>
              <a:ext uri="{FF2B5EF4-FFF2-40B4-BE49-F238E27FC236}">
                <a16:creationId xmlns:a16="http://schemas.microsoft.com/office/drawing/2014/main" id="{B8F762F1-E16A-4440-AF41-13FE3A245A7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6113" t="11376" r="20871" b="4292"/>
          <a:stretch/>
        </p:blipFill>
        <p:spPr>
          <a:xfrm>
            <a:off x="770561" y="4726112"/>
            <a:ext cx="1808251" cy="1767155"/>
          </a:xfrm>
          <a:prstGeom prst="rect">
            <a:avLst/>
          </a:prstGeom>
        </p:spPr>
      </p:pic>
      <p:grpSp>
        <p:nvGrpSpPr>
          <p:cNvPr id="9" name="Group 8">
            <a:extLst>
              <a:ext uri="{FF2B5EF4-FFF2-40B4-BE49-F238E27FC236}">
                <a16:creationId xmlns:a16="http://schemas.microsoft.com/office/drawing/2014/main" id="{6ADFDB83-FCFE-4A3D-8EEA-BD47354DE34C}"/>
              </a:ext>
            </a:extLst>
          </p:cNvPr>
          <p:cNvGrpSpPr/>
          <p:nvPr/>
        </p:nvGrpSpPr>
        <p:grpSpPr>
          <a:xfrm>
            <a:off x="2250041" y="6061753"/>
            <a:ext cx="3431568" cy="696527"/>
            <a:chOff x="1" y="5523907"/>
            <a:chExt cx="4238886" cy="1244647"/>
          </a:xfrm>
        </p:grpSpPr>
        <p:sp>
          <p:nvSpPr>
            <p:cNvPr id="10" name="TextBox 9">
              <a:extLst>
                <a:ext uri="{FF2B5EF4-FFF2-40B4-BE49-F238E27FC236}">
                  <a16:creationId xmlns:a16="http://schemas.microsoft.com/office/drawing/2014/main" id="{4D932CC6-CEB7-4AAD-87F3-E1F3D8DE4130}"/>
                </a:ext>
              </a:extLst>
            </p:cNvPr>
            <p:cNvSpPr txBox="1"/>
            <p:nvPr/>
          </p:nvSpPr>
          <p:spPr>
            <a:xfrm>
              <a:off x="3425" y="5523907"/>
              <a:ext cx="4117833" cy="549977"/>
            </a:xfrm>
            <a:prstGeom prst="rect">
              <a:avLst/>
            </a:prstGeom>
            <a:noFill/>
          </p:spPr>
          <p:txBody>
            <a:bodyPr wrap="square" rtlCol="0">
              <a:spAutoFit/>
            </a:bodyPr>
            <a:lstStyle/>
            <a:p>
              <a:pPr algn="l"/>
              <a:r>
                <a:rPr lang="en-GB" sz="1400" b="1" dirty="0"/>
                <a:t>Thank you to our sponsors:                 </a:t>
              </a:r>
              <a:endParaRPr lang="en-US" sz="1400" b="1" dirty="0"/>
            </a:p>
          </p:txBody>
        </p:sp>
        <p:pic>
          <p:nvPicPr>
            <p:cNvPr id="11" name="Picture 9">
              <a:extLst>
                <a:ext uri="{FF2B5EF4-FFF2-40B4-BE49-F238E27FC236}">
                  <a16:creationId xmlns:a16="http://schemas.microsoft.com/office/drawing/2014/main" id="{7B43954F-B06C-474C-9995-9EA9E66197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136947"/>
              <a:ext cx="1941816" cy="631607"/>
            </a:xfrm>
            <a:prstGeom prst="rect">
              <a:avLst/>
            </a:prstGeom>
          </p:spPr>
        </p:pic>
        <p:pic>
          <p:nvPicPr>
            <p:cNvPr id="12" name="Picture 15">
              <a:extLst>
                <a:ext uri="{FF2B5EF4-FFF2-40B4-BE49-F238E27FC236}">
                  <a16:creationId xmlns:a16="http://schemas.microsoft.com/office/drawing/2014/main" id="{7FE4B5CF-98F3-44FA-B9E5-B549224460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7071" y="6069342"/>
              <a:ext cx="1941816" cy="699212"/>
            </a:xfrm>
            <a:prstGeom prst="rect">
              <a:avLst/>
            </a:prstGeom>
          </p:spPr>
        </p:pic>
      </p:grpSp>
      <p:pic>
        <p:nvPicPr>
          <p:cNvPr id="13" name="Picture 12" descr="A group of people posing for a photo&#10;&#10;Description automatically generated">
            <a:extLst>
              <a:ext uri="{FF2B5EF4-FFF2-40B4-BE49-F238E27FC236}">
                <a16:creationId xmlns:a16="http://schemas.microsoft.com/office/drawing/2014/main" id="{7D5869B6-B291-42BA-B9E3-C11417C26ED5}"/>
              </a:ext>
            </a:extLst>
          </p:cNvPr>
          <p:cNvPicPr>
            <a:picLocks noChangeAspect="1"/>
          </p:cNvPicPr>
          <p:nvPr/>
        </p:nvPicPr>
        <p:blipFill rotWithShape="1">
          <a:blip r:embed="rId5">
            <a:extLst>
              <a:ext uri="{28A0092B-C50C-407E-A947-70E740481C1C}">
                <a14:useLocalDpi xmlns:a14="http://schemas.microsoft.com/office/drawing/2010/main" val="0"/>
              </a:ext>
            </a:extLst>
          </a:blip>
          <a:srcRect t="24413"/>
          <a:stretch/>
        </p:blipFill>
        <p:spPr>
          <a:xfrm>
            <a:off x="5277993" y="1355145"/>
            <a:ext cx="6914007" cy="3919591"/>
          </a:xfrm>
          <a:prstGeom prst="rect">
            <a:avLst/>
          </a:prstGeom>
        </p:spPr>
      </p:pic>
    </p:spTree>
    <p:extLst>
      <p:ext uri="{BB962C8B-B14F-4D97-AF65-F5344CB8AC3E}">
        <p14:creationId xmlns:p14="http://schemas.microsoft.com/office/powerpoint/2010/main" val="2465929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60018B-6F32-4644-9A1F-A88934873A82}"/>
              </a:ext>
            </a:extLst>
          </p:cNvPr>
          <p:cNvSpPr>
            <a:spLocks noGrp="1"/>
          </p:cNvSpPr>
          <p:nvPr>
            <p:ph type="subTitle" idx="1"/>
          </p:nvPr>
        </p:nvSpPr>
        <p:spPr>
          <a:xfrm>
            <a:off x="-3458768" y="2898226"/>
            <a:ext cx="10288157" cy="1677629"/>
          </a:xfrm>
        </p:spPr>
        <p:txBody>
          <a:bodyPr>
            <a:normAutofit/>
          </a:bodyPr>
          <a:lstStyle/>
          <a:p>
            <a:r>
              <a:rPr lang="en-GB" sz="3200" b="1" dirty="0"/>
              <a:t>Annual Report</a:t>
            </a:r>
            <a:endParaRPr lang="en-US" sz="3200" b="1" dirty="0"/>
          </a:p>
        </p:txBody>
      </p:sp>
      <p:sp>
        <p:nvSpPr>
          <p:cNvPr id="8" name="Title 7">
            <a:extLst>
              <a:ext uri="{FF2B5EF4-FFF2-40B4-BE49-F238E27FC236}">
                <a16:creationId xmlns:a16="http://schemas.microsoft.com/office/drawing/2014/main" id="{42EF4861-5EE2-4933-A27E-171D36DD9F0B}"/>
              </a:ext>
            </a:extLst>
          </p:cNvPr>
          <p:cNvSpPr>
            <a:spLocks noGrp="1"/>
          </p:cNvSpPr>
          <p:nvPr>
            <p:ph type="ctrTitle"/>
          </p:nvPr>
        </p:nvSpPr>
        <p:spPr>
          <a:xfrm>
            <a:off x="3863204" y="2605849"/>
            <a:ext cx="7766936" cy="1646302"/>
          </a:xfrm>
        </p:spPr>
        <p:txBody>
          <a:bodyPr/>
          <a:lstStyle/>
          <a:p>
            <a:pPr algn="l"/>
            <a:r>
              <a:rPr lang="en-US" sz="2000" dirty="0">
                <a:solidFill>
                  <a:schemeClr val="tx1"/>
                </a:solidFill>
              </a:rPr>
              <a:t>CPSARA Presidents Report – 2020</a:t>
            </a:r>
            <a:endParaRPr lang="en-AU" sz="2000" dirty="0">
              <a:solidFill>
                <a:schemeClr val="tx1"/>
              </a:solidFill>
            </a:endParaRPr>
          </a:p>
        </p:txBody>
      </p:sp>
      <p:pic>
        <p:nvPicPr>
          <p:cNvPr id="4" name="Picture 4">
            <a:extLst>
              <a:ext uri="{FF2B5EF4-FFF2-40B4-BE49-F238E27FC236}">
                <a16:creationId xmlns:a16="http://schemas.microsoft.com/office/drawing/2014/main" id="{EBE47773-85ED-4AEA-B15D-11BEAB445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Rectangle 4">
            <a:extLst>
              <a:ext uri="{FF2B5EF4-FFF2-40B4-BE49-F238E27FC236}">
                <a16:creationId xmlns:a16="http://schemas.microsoft.com/office/drawing/2014/main" id="{BF4F66CC-B5A7-4D54-8232-633293BD5268}"/>
              </a:ext>
            </a:extLst>
          </p:cNvPr>
          <p:cNvSpPr/>
          <p:nvPr/>
        </p:nvSpPr>
        <p:spPr>
          <a:xfrm>
            <a:off x="3000319" y="5936889"/>
            <a:ext cx="6096000" cy="646331"/>
          </a:xfrm>
          <a:prstGeom prst="rect">
            <a:avLst/>
          </a:prstGeom>
        </p:spPr>
        <p:txBody>
          <a:bodyPr>
            <a:spAutoFit/>
          </a:bodyPr>
          <a:lstStyle/>
          <a:p>
            <a:r>
              <a:rPr lang="en-AU" dirty="0"/>
              <a:t>See Annual Report 2020 on CPSARA website</a:t>
            </a:r>
            <a:br>
              <a:rPr lang="en-AU" dirty="0"/>
            </a:br>
            <a:r>
              <a:rPr lang="en-AU" dirty="0"/>
              <a:t>(Link sent in Zoom chat)</a:t>
            </a:r>
          </a:p>
        </p:txBody>
      </p:sp>
    </p:spTree>
    <p:extLst>
      <p:ext uri="{BB962C8B-B14F-4D97-AF65-F5344CB8AC3E}">
        <p14:creationId xmlns:p14="http://schemas.microsoft.com/office/powerpoint/2010/main" val="3053456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60018B-6F32-4644-9A1F-A88934873A82}"/>
              </a:ext>
            </a:extLst>
          </p:cNvPr>
          <p:cNvSpPr>
            <a:spLocks noGrp="1"/>
          </p:cNvSpPr>
          <p:nvPr>
            <p:ph type="subTitle" idx="1"/>
          </p:nvPr>
        </p:nvSpPr>
        <p:spPr>
          <a:xfrm>
            <a:off x="-3458768" y="2898226"/>
            <a:ext cx="10288157" cy="1677629"/>
          </a:xfrm>
        </p:spPr>
        <p:txBody>
          <a:bodyPr>
            <a:normAutofit/>
          </a:bodyPr>
          <a:lstStyle/>
          <a:p>
            <a:r>
              <a:rPr lang="en-GB" sz="3200" b="1" dirty="0"/>
              <a:t>Annual Report</a:t>
            </a:r>
            <a:endParaRPr lang="en-US" sz="3200" b="1" dirty="0"/>
          </a:p>
        </p:txBody>
      </p:sp>
      <p:sp>
        <p:nvSpPr>
          <p:cNvPr id="8" name="Title 7">
            <a:extLst>
              <a:ext uri="{FF2B5EF4-FFF2-40B4-BE49-F238E27FC236}">
                <a16:creationId xmlns:a16="http://schemas.microsoft.com/office/drawing/2014/main" id="{42EF4861-5EE2-4933-A27E-171D36DD9F0B}"/>
              </a:ext>
            </a:extLst>
          </p:cNvPr>
          <p:cNvSpPr>
            <a:spLocks noGrp="1"/>
          </p:cNvSpPr>
          <p:nvPr>
            <p:ph type="ctrTitle"/>
          </p:nvPr>
        </p:nvSpPr>
        <p:spPr>
          <a:xfrm>
            <a:off x="3863204" y="2605849"/>
            <a:ext cx="7766936" cy="1646302"/>
          </a:xfrm>
        </p:spPr>
        <p:txBody>
          <a:bodyPr/>
          <a:lstStyle/>
          <a:p>
            <a:pPr algn="l"/>
            <a:r>
              <a:rPr lang="en-US" sz="2000" dirty="0">
                <a:solidFill>
                  <a:schemeClr val="tx1"/>
                </a:solidFill>
              </a:rPr>
              <a:t>ATHLETICS REPORT (FROM CATHIE SHERRINGTON)</a:t>
            </a:r>
            <a:endParaRPr lang="en-AU" sz="2000" dirty="0">
              <a:solidFill>
                <a:schemeClr val="tx1"/>
              </a:solidFill>
            </a:endParaRPr>
          </a:p>
        </p:txBody>
      </p:sp>
      <p:pic>
        <p:nvPicPr>
          <p:cNvPr id="4" name="Picture 4">
            <a:extLst>
              <a:ext uri="{FF2B5EF4-FFF2-40B4-BE49-F238E27FC236}">
                <a16:creationId xmlns:a16="http://schemas.microsoft.com/office/drawing/2014/main" id="{EBE47773-85ED-4AEA-B15D-11BEAB445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Rectangle 4">
            <a:extLst>
              <a:ext uri="{FF2B5EF4-FFF2-40B4-BE49-F238E27FC236}">
                <a16:creationId xmlns:a16="http://schemas.microsoft.com/office/drawing/2014/main" id="{B6F62284-0FAC-457C-9D97-C255A2A87E45}"/>
              </a:ext>
            </a:extLst>
          </p:cNvPr>
          <p:cNvSpPr/>
          <p:nvPr/>
        </p:nvSpPr>
        <p:spPr>
          <a:xfrm>
            <a:off x="3000319" y="5936889"/>
            <a:ext cx="6096000" cy="646331"/>
          </a:xfrm>
          <a:prstGeom prst="rect">
            <a:avLst/>
          </a:prstGeom>
        </p:spPr>
        <p:txBody>
          <a:bodyPr>
            <a:spAutoFit/>
          </a:bodyPr>
          <a:lstStyle/>
          <a:p>
            <a:r>
              <a:rPr lang="en-AU" dirty="0"/>
              <a:t>See Annual Report 2020 on CPSARA website</a:t>
            </a:r>
            <a:br>
              <a:rPr lang="en-AU" dirty="0"/>
            </a:br>
            <a:r>
              <a:rPr lang="en-AU" dirty="0"/>
              <a:t>(Link sent in Zoom chat)</a:t>
            </a:r>
          </a:p>
        </p:txBody>
      </p:sp>
    </p:spTree>
    <p:extLst>
      <p:ext uri="{BB962C8B-B14F-4D97-AF65-F5344CB8AC3E}">
        <p14:creationId xmlns:p14="http://schemas.microsoft.com/office/powerpoint/2010/main" val="2106547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60018B-6F32-4644-9A1F-A88934873A82}"/>
              </a:ext>
            </a:extLst>
          </p:cNvPr>
          <p:cNvSpPr>
            <a:spLocks noGrp="1"/>
          </p:cNvSpPr>
          <p:nvPr>
            <p:ph type="subTitle" idx="1"/>
          </p:nvPr>
        </p:nvSpPr>
        <p:spPr>
          <a:xfrm>
            <a:off x="-3458768" y="2898226"/>
            <a:ext cx="10288157" cy="1677629"/>
          </a:xfrm>
        </p:spPr>
        <p:txBody>
          <a:bodyPr>
            <a:normAutofit/>
          </a:bodyPr>
          <a:lstStyle/>
          <a:p>
            <a:r>
              <a:rPr lang="en-GB" sz="3200" b="1" dirty="0"/>
              <a:t>Annual Report</a:t>
            </a:r>
            <a:endParaRPr lang="en-US" sz="3200" b="1" dirty="0"/>
          </a:p>
        </p:txBody>
      </p:sp>
      <p:sp>
        <p:nvSpPr>
          <p:cNvPr id="8" name="Title 7">
            <a:extLst>
              <a:ext uri="{FF2B5EF4-FFF2-40B4-BE49-F238E27FC236}">
                <a16:creationId xmlns:a16="http://schemas.microsoft.com/office/drawing/2014/main" id="{42EF4861-5EE2-4933-A27E-171D36DD9F0B}"/>
              </a:ext>
            </a:extLst>
          </p:cNvPr>
          <p:cNvSpPr>
            <a:spLocks noGrp="1"/>
          </p:cNvSpPr>
          <p:nvPr>
            <p:ph type="ctrTitle"/>
          </p:nvPr>
        </p:nvSpPr>
        <p:spPr>
          <a:xfrm>
            <a:off x="3863204" y="2605849"/>
            <a:ext cx="7766936" cy="1646302"/>
          </a:xfrm>
        </p:spPr>
        <p:txBody>
          <a:bodyPr/>
          <a:lstStyle/>
          <a:p>
            <a:pPr algn="l"/>
            <a:r>
              <a:rPr lang="en-US" sz="2000" dirty="0">
                <a:solidFill>
                  <a:schemeClr val="tx1"/>
                </a:solidFill>
              </a:rPr>
              <a:t>CYCLING REPORT (FROM ROSS ALLAN)</a:t>
            </a:r>
            <a:endParaRPr lang="en-AU" sz="2000" dirty="0">
              <a:solidFill>
                <a:schemeClr val="tx1"/>
              </a:solidFill>
            </a:endParaRPr>
          </a:p>
        </p:txBody>
      </p:sp>
      <p:pic>
        <p:nvPicPr>
          <p:cNvPr id="4" name="Picture 4">
            <a:extLst>
              <a:ext uri="{FF2B5EF4-FFF2-40B4-BE49-F238E27FC236}">
                <a16:creationId xmlns:a16="http://schemas.microsoft.com/office/drawing/2014/main" id="{EBE47773-85ED-4AEA-B15D-11BEAB445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6" name="Rectangle 5">
            <a:extLst>
              <a:ext uri="{FF2B5EF4-FFF2-40B4-BE49-F238E27FC236}">
                <a16:creationId xmlns:a16="http://schemas.microsoft.com/office/drawing/2014/main" id="{2898F9A2-9376-4A09-8F2A-6D51EB297D16}"/>
              </a:ext>
            </a:extLst>
          </p:cNvPr>
          <p:cNvSpPr/>
          <p:nvPr/>
        </p:nvSpPr>
        <p:spPr>
          <a:xfrm>
            <a:off x="3000319" y="5936889"/>
            <a:ext cx="6096000" cy="646331"/>
          </a:xfrm>
          <a:prstGeom prst="rect">
            <a:avLst/>
          </a:prstGeom>
        </p:spPr>
        <p:txBody>
          <a:bodyPr>
            <a:spAutoFit/>
          </a:bodyPr>
          <a:lstStyle/>
          <a:p>
            <a:r>
              <a:rPr lang="en-AU" dirty="0"/>
              <a:t>See Annual Report 2020 on CPSARA website</a:t>
            </a:r>
            <a:br>
              <a:rPr lang="en-AU" dirty="0"/>
            </a:br>
            <a:r>
              <a:rPr lang="en-AU" dirty="0"/>
              <a:t>(Link sent in Zoom chat)</a:t>
            </a:r>
          </a:p>
        </p:txBody>
      </p:sp>
    </p:spTree>
    <p:extLst>
      <p:ext uri="{BB962C8B-B14F-4D97-AF65-F5344CB8AC3E}">
        <p14:creationId xmlns:p14="http://schemas.microsoft.com/office/powerpoint/2010/main" val="4138652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760018B-6F32-4644-9A1F-A88934873A82}"/>
              </a:ext>
            </a:extLst>
          </p:cNvPr>
          <p:cNvSpPr>
            <a:spLocks noGrp="1"/>
          </p:cNvSpPr>
          <p:nvPr>
            <p:ph type="subTitle" idx="1"/>
          </p:nvPr>
        </p:nvSpPr>
        <p:spPr>
          <a:xfrm>
            <a:off x="-3458768" y="2898226"/>
            <a:ext cx="10288157" cy="1677629"/>
          </a:xfrm>
        </p:spPr>
        <p:txBody>
          <a:bodyPr>
            <a:normAutofit/>
          </a:bodyPr>
          <a:lstStyle/>
          <a:p>
            <a:r>
              <a:rPr lang="en-GB" sz="3200" b="1" dirty="0"/>
              <a:t>Annual Report</a:t>
            </a:r>
            <a:endParaRPr lang="en-US" sz="3200" b="1" dirty="0"/>
          </a:p>
        </p:txBody>
      </p:sp>
      <p:sp>
        <p:nvSpPr>
          <p:cNvPr id="8" name="Title 7">
            <a:extLst>
              <a:ext uri="{FF2B5EF4-FFF2-40B4-BE49-F238E27FC236}">
                <a16:creationId xmlns:a16="http://schemas.microsoft.com/office/drawing/2014/main" id="{42EF4861-5EE2-4933-A27E-171D36DD9F0B}"/>
              </a:ext>
            </a:extLst>
          </p:cNvPr>
          <p:cNvSpPr>
            <a:spLocks noGrp="1"/>
          </p:cNvSpPr>
          <p:nvPr>
            <p:ph type="ctrTitle"/>
          </p:nvPr>
        </p:nvSpPr>
        <p:spPr>
          <a:xfrm>
            <a:off x="3863204" y="2605849"/>
            <a:ext cx="7766936" cy="1646302"/>
          </a:xfrm>
        </p:spPr>
        <p:txBody>
          <a:bodyPr/>
          <a:lstStyle/>
          <a:p>
            <a:pPr algn="l"/>
            <a:r>
              <a:rPr lang="en-US" sz="2000" dirty="0">
                <a:solidFill>
                  <a:schemeClr val="tx1"/>
                </a:solidFill>
              </a:rPr>
              <a:t>SWIMMING REPORT (FROM KERRY WEST)</a:t>
            </a:r>
            <a:endParaRPr lang="en-AU" sz="2000" dirty="0">
              <a:solidFill>
                <a:schemeClr val="tx1"/>
              </a:solidFill>
            </a:endParaRPr>
          </a:p>
        </p:txBody>
      </p:sp>
      <p:pic>
        <p:nvPicPr>
          <p:cNvPr id="4" name="Picture 4">
            <a:extLst>
              <a:ext uri="{FF2B5EF4-FFF2-40B4-BE49-F238E27FC236}">
                <a16:creationId xmlns:a16="http://schemas.microsoft.com/office/drawing/2014/main" id="{EBE47773-85ED-4AEA-B15D-11BEAB445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183" y="4487720"/>
            <a:ext cx="2476500" cy="2095500"/>
          </a:xfrm>
          <a:prstGeom prst="rect">
            <a:avLst/>
          </a:prstGeom>
        </p:spPr>
      </p:pic>
      <p:sp>
        <p:nvSpPr>
          <p:cNvPr id="5" name="Rectangle 4">
            <a:extLst>
              <a:ext uri="{FF2B5EF4-FFF2-40B4-BE49-F238E27FC236}">
                <a16:creationId xmlns:a16="http://schemas.microsoft.com/office/drawing/2014/main" id="{4CF3F356-2A3F-4F49-BAFA-C22668360B36}"/>
              </a:ext>
            </a:extLst>
          </p:cNvPr>
          <p:cNvSpPr/>
          <p:nvPr/>
        </p:nvSpPr>
        <p:spPr>
          <a:xfrm>
            <a:off x="3000319" y="5936889"/>
            <a:ext cx="6096000" cy="646331"/>
          </a:xfrm>
          <a:prstGeom prst="rect">
            <a:avLst/>
          </a:prstGeom>
        </p:spPr>
        <p:txBody>
          <a:bodyPr>
            <a:spAutoFit/>
          </a:bodyPr>
          <a:lstStyle/>
          <a:p>
            <a:r>
              <a:rPr lang="en-AU" dirty="0"/>
              <a:t>See Annual Report 2020 on CPSARA website</a:t>
            </a:r>
            <a:br>
              <a:rPr lang="en-AU" dirty="0"/>
            </a:br>
            <a:r>
              <a:rPr lang="en-AU" dirty="0"/>
              <a:t>(Link sent in Zoom chat)</a:t>
            </a:r>
          </a:p>
        </p:txBody>
      </p:sp>
    </p:spTree>
    <p:extLst>
      <p:ext uri="{BB962C8B-B14F-4D97-AF65-F5344CB8AC3E}">
        <p14:creationId xmlns:p14="http://schemas.microsoft.com/office/powerpoint/2010/main" val="204097964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docProps/app.xml><?xml version="1.0" encoding="utf-8"?>
<Properties xmlns="http://schemas.openxmlformats.org/officeDocument/2006/extended-properties" xmlns:vt="http://schemas.openxmlformats.org/officeDocument/2006/docPropsVTypes">
  <Template>Facet</Template>
  <TotalTime>733</TotalTime>
  <Words>1232</Words>
  <Application>Microsoft Office PowerPoint</Application>
  <PresentationFormat>Widescreen</PresentationFormat>
  <Paragraphs>152</Paragraphs>
  <Slides>59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Trebuchet MS</vt:lpstr>
      <vt:lpstr>Wingdings 3</vt:lpstr>
      <vt:lpstr>Facet</vt:lpstr>
      <vt:lpstr>AGM/AWARDS NIGHT</vt:lpstr>
      <vt:lpstr>ANNUAL GENERAL MEETING 18th September 2020 1. Opening and Welcome 2. Apologies 3. Minutes of the Previous Annual General Meeting held 23th August 2019 4. Adoption of Annual Report 5. Adoption of the Financial Statement 6. Election of Office Bearers President – (2-year term) Treasurer – (2-year term) Ordinary Member – 3 Positions (1-year term) 7. Close of Meeting  Presentation of Awards CPSARA Participation Enhancement Activity Small Grants: Presented by Rae Anderson Margaret &amp; Allan Gregson Encouragement Awards: Presented by Margaret Gregson Swimming Athletics David Campbell Encouragement Award Football: Presented by Bill Gurney Bill Gurney Encouragement Award Football: Presented by Bill Gurney Ian Menzies Encouragement Award Football: Presented by Ian Menzies Judy Webber Encouragement Award Various Sports: Presented by Murray Bartram Dawn Fraser Award for Swimming : Presented by Margaret Gregson Tim Sherry Award for Athletics: Presented by Kim Georgallis Footballer of the Year: Presented by Ian Menzies President’s Award: Presented by Brian Berry Daniel Berry Inspirational Award: Presented by Heather Berry Athlete of the Year: Presented by Kerry West Recognition of High Achievement Awards: Presented by Brian Berry Life Membership Awards: Presented by Nicki Ashton</vt:lpstr>
      <vt:lpstr>PowerPoint Presentation</vt:lpstr>
      <vt:lpstr>MINUTES OF THE 2019 ANNUAL GENERAL MEETING</vt:lpstr>
      <vt:lpstr>Treasurer’s Report for AGM 2019/2020 Financial Year</vt:lpstr>
      <vt:lpstr>CPSARA Presidents Report – 2020</vt:lpstr>
      <vt:lpstr>ATHLETICS REPORT (FROM CATHIE SHERRINGTON)</vt:lpstr>
      <vt:lpstr>CYCLING REPORT (FROM ROSS ALLAN)</vt:lpstr>
      <vt:lpstr>SWIMMING REPORT (FROM KERRY WEST)</vt:lpstr>
      <vt:lpstr>    PARALYMPIC 7-A-SIDE FOOTBALL REPORT (FROM MURRAY BARTRAM)</vt:lpstr>
      <vt:lpstr>PowerPoint Presentation</vt:lpstr>
      <vt:lpstr>PowerPoint Presentation</vt:lpstr>
      <vt:lpstr>PowerPoint Presentation</vt:lpstr>
      <vt:lpstr>PowerPoint Presentation</vt:lpstr>
      <vt:lpstr>PowerPoint Presentation</vt:lpstr>
      <vt:lpstr>AWARDS NIGHT</vt:lpstr>
      <vt:lpstr>PowerPoint Presentation</vt:lpstr>
      <vt:lpstr>PowerPoint Presentation</vt:lpstr>
      <vt:lpstr>Margaret &amp; Allan Gregson  Encouragement Award Swimming </vt:lpstr>
      <vt:lpstr>Margaret &amp; Allan Gregson Encouragement Awards Swimming Male </vt:lpstr>
      <vt:lpstr>Margaret &amp; Allan Gregson Encouragement Awards Swimming Female </vt:lpstr>
      <vt:lpstr>Margaret &amp; Allan Gregson Encouragement Awards Athletics  </vt:lpstr>
      <vt:lpstr>Margaret &amp; Allan Gregson Encouragement Awards Athletics Male </vt:lpstr>
      <vt:lpstr>Margaret &amp; Allan Gregson Encouragement Awards Athletics Female </vt:lpstr>
      <vt:lpstr>David Campbell Encouragement Award Football</vt:lpstr>
      <vt:lpstr>David Campbell Encouragement Award Football</vt:lpstr>
      <vt:lpstr>Bill Gurney Encouragement Award Football</vt:lpstr>
      <vt:lpstr>Bill Gurney Encouragement Award Football</vt:lpstr>
      <vt:lpstr>Ian Menzies Encouragement Award Football</vt:lpstr>
      <vt:lpstr>Ian Menzies Encouragement Award Football</vt:lpstr>
      <vt:lpstr>Judy Webber Encouragement Award Various Sports</vt:lpstr>
      <vt:lpstr>Judy Webber Encouragement Award Various Sports</vt:lpstr>
      <vt:lpstr>Judy Webber Encouragement Award Various Sports</vt:lpstr>
      <vt:lpstr>Dawn Fraser Award for Swimming  </vt:lpstr>
      <vt:lpstr>Dawn Fraser Award for Swimming </vt:lpstr>
      <vt:lpstr>Tim Sherry Award for Athletics  </vt:lpstr>
      <vt:lpstr>Tim Sherry Award for Athletics      </vt:lpstr>
      <vt:lpstr>Tim Sherry Award for Athletics      </vt:lpstr>
      <vt:lpstr>Tim Sherry Award for Athletics      </vt:lpstr>
      <vt:lpstr>Footballer of the Year </vt:lpstr>
      <vt:lpstr>Footballer of the Year      </vt:lpstr>
      <vt:lpstr>President’s Award</vt:lpstr>
      <vt:lpstr>President’s Award    </vt:lpstr>
      <vt:lpstr>Daniel Berry Inspirational Award</vt:lpstr>
      <vt:lpstr>Daniel Berry Inspirational Award</vt:lpstr>
      <vt:lpstr>Athlete of the Year </vt:lpstr>
      <vt:lpstr>Athlete of the Year   </vt:lpstr>
      <vt:lpstr>Athlete of the Year   </vt:lpstr>
      <vt:lpstr>International Recognition</vt:lpstr>
      <vt:lpstr>International Recognition</vt:lpstr>
      <vt:lpstr>International Recognition</vt:lpstr>
      <vt:lpstr>International Recognition</vt:lpstr>
      <vt:lpstr>International Recognition</vt:lpstr>
      <vt:lpstr>International Recognition</vt:lpstr>
      <vt:lpstr>Life Membership Awards</vt:lpstr>
      <vt:lpstr>Life Membership Awards</vt:lpstr>
      <vt:lpstr>Life Membership Awards</vt:lpstr>
      <vt:lpstr>Life Membership Awards</vt:lpstr>
      <vt:lpstr> Congratulations to all award winners and to all CPSARA members on your outstanding accomplishments   Thank you  for celebrating our CPSARA athletes’ achievements with us for the 2019/2020 season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AGM/AWARDS NIGHT</dc:title>
  <cp:lastModifiedBy>Rae Anderson</cp:lastModifiedBy>
  <cp:revision>52</cp:revision>
  <dcterms:modified xsi:type="dcterms:W3CDTF">2020-09-18T06:05:16Z</dcterms:modified>
</cp:coreProperties>
</file>