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orbel" panose="020B0503020204020204" pitchFamily="34" charset="0"/>
      <p:regular r:id="rId60"/>
      <p:bold r:id="rId61"/>
      <p:italic r:id="rId62"/>
      <p:boldItalic r:id="rId63"/>
    </p:embeddedFont>
    <p:embeddedFont>
      <p:font typeface="Trebuchet MS" panose="020B0703020202090204" pitchFamily="34" charset="0"/>
      <p:regular r:id="rId64"/>
      <p:bold r:id="rId65"/>
      <p: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gbvxTBvkTVhlJg7djwiO650Olk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>
      <p:cViewPr varScale="1">
        <p:scale>
          <a:sx n="99" d="100"/>
          <a:sy n="9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81ba161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g1481ba161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9" name="Google Shape;29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7" name="Google Shape;31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5" name="Google Shape;3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2" name="Google Shape;3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1" name="Google Shape;34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0" name="Google Shape;3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6" name="Google Shape;36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3" name="Google Shape;37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1" name="Google Shape;38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0" name="Google Shape;39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7" name="Google Shape;39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6" name="Google Shape;40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3" name="Google Shape;41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2" name="Google Shape;4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9" name="Google Shape;42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8" name="Google Shape;43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6" name="Google Shape;44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3" name="Google Shape;45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2" name="Google Shape;46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1" name="Google Shape;47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8" name="Google Shape;47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2" name="Google Shape;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0" name="Google Shape;51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6"/>
          <p:cNvSpPr/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76"/>
          <p:cNvSpPr txBox="1"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Corbel"/>
              <a:buNone/>
              <a:defRPr sz="7200" b="1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6"/>
          <p:cNvSpPr txBox="1"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76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6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2000"/>
            </a:lvl9pPr>
          </a:lstStyle>
          <a:p>
            <a:endParaRPr/>
          </a:p>
        </p:txBody>
      </p:sp>
      <p:sp>
        <p:nvSpPr>
          <p:cNvPr id="16" name="Google Shape;16;p76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6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6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rbel"/>
              <a:buNone/>
              <a:defRPr sz="1200" b="0" i="0" u="none" strike="noStrike" cap="non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" name="Google Shape;19;p76"/>
          <p:cNvCxnSpPr/>
          <p:nvPr/>
        </p:nvCxnSpPr>
        <p:spPr>
          <a:xfrm>
            <a:off x="1978660" y="3733800"/>
            <a:ext cx="8229601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5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 rot="5400000">
            <a:off x="4060136" y="-859736"/>
            <a:ext cx="4038600" cy="987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5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5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6"/>
          <p:cNvSpPr txBox="1">
            <a:spLocks noGrp="1"/>
          </p:cNvSpPr>
          <p:nvPr>
            <p:ph type="title"/>
          </p:nvPr>
        </p:nvSpPr>
        <p:spPr>
          <a:xfrm rot="5400000">
            <a:off x="7181850" y="2305050"/>
            <a:ext cx="54102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body" idx="1"/>
          </p:nvPr>
        </p:nvSpPr>
        <p:spPr>
          <a:xfrm rot="5400000">
            <a:off x="2152650" y="-247650"/>
            <a:ext cx="5410200" cy="7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6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7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7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77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7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7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8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orbel"/>
              <a:buNone/>
              <a:defRPr sz="72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8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78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8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8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2" name="Google Shape;32;p78"/>
          <p:cNvCxnSpPr/>
          <p:nvPr/>
        </p:nvCxnSpPr>
        <p:spPr>
          <a:xfrm>
            <a:off x="1981200" y="4020408"/>
            <a:ext cx="8229601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9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9"/>
          <p:cNvSpPr txBox="1">
            <a:spLocks noGrp="1"/>
          </p:cNvSpPr>
          <p:nvPr>
            <p:ph type="body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body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79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9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9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0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0"/>
          <p:cNvSpPr txBox="1">
            <a:spLocks noGrp="1"/>
          </p:cNvSpPr>
          <p:nvPr>
            <p:ph type="body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0"/>
          <p:cNvSpPr txBox="1">
            <a:spLocks noGrp="1"/>
          </p:cNvSpPr>
          <p:nvPr>
            <p:ph type="body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0"/>
          <p:cNvSpPr txBox="1">
            <a:spLocks noGrp="1"/>
          </p:cNvSpPr>
          <p:nvPr>
            <p:ph type="body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0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0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0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1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1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1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1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2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2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3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3"/>
          <p:cNvSpPr txBox="1">
            <a:spLocks noGrp="1"/>
          </p:cNvSpPr>
          <p:nvPr>
            <p:ph type="body"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60"/>
              <a:buChar char="•"/>
              <a:defRPr sz="3200"/>
            </a:lvl1pPr>
            <a:lvl2pPr marL="914400" lvl="1" indent="-3708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Char char="•"/>
              <a:defRPr sz="280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20"/>
              <a:buChar char="•"/>
              <a:defRPr sz="24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3"/>
          <p:cNvSpPr txBox="1">
            <a:spLocks noGrp="1"/>
          </p:cNvSpPr>
          <p:nvPr>
            <p:ph type="body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83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3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3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4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4"/>
          <p:cNvSpPr>
            <a:spLocks noGrp="1"/>
          </p:cNvSpPr>
          <p:nvPr>
            <p:ph type="pic" idx="2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4"/>
          <p:cNvSpPr txBox="1">
            <a:spLocks noGrp="1"/>
          </p:cNvSpPr>
          <p:nvPr>
            <p:ph type="body" idx="1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4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5"/>
          <p:cNvSpPr/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75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75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" name="Google Shape;9;p75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" name="Google Shape;10;p75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" name="Google Shape;11;p75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rbel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2.jpg"/><Relationship Id="rId4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-772851" y="1304158"/>
            <a:ext cx="907338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GB" sz="4400" b="1">
                <a:latin typeface="Trebuchet MS"/>
                <a:ea typeface="Trebuchet MS"/>
                <a:cs typeface="Trebuchet MS"/>
                <a:sym typeface="Trebuchet MS"/>
              </a:rPr>
              <a:t>AGM/AWARDS NIGHT 2022</a:t>
            </a:r>
            <a:endParaRPr sz="44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-6524313" y="655097"/>
            <a:ext cx="10288157" cy="167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 b="1"/>
              <a:t>Welcome to</a:t>
            </a:r>
            <a:endParaRPr sz="3200" b="1"/>
          </a:p>
        </p:txBody>
      </p:sp>
      <p:grpSp>
        <p:nvGrpSpPr>
          <p:cNvPr id="90" name="Google Shape;90;p1"/>
          <p:cNvGrpSpPr/>
          <p:nvPr/>
        </p:nvGrpSpPr>
        <p:grpSpPr>
          <a:xfrm>
            <a:off x="329612" y="5901070"/>
            <a:ext cx="2729077" cy="635668"/>
            <a:chOff x="1" y="5523907"/>
            <a:chExt cx="4121223" cy="1278449"/>
          </a:xfrm>
        </p:grpSpPr>
        <p:sp>
          <p:nvSpPr>
            <p:cNvPr id="91" name="Google Shape;91;p1"/>
            <p:cNvSpPr txBox="1"/>
            <p:nvPr/>
          </p:nvSpPr>
          <p:spPr>
            <a:xfrm>
              <a:off x="3424" y="5523907"/>
              <a:ext cx="4117800" cy="618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GB" sz="1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Thank you to our sponsors:                 </a:t>
              </a:r>
              <a:endParaRPr sz="1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92" name="Google Shape;92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6136947"/>
              <a:ext cx="1941816" cy="631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60613" y="6103144"/>
              <a:ext cx="1941816" cy="6992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" name="Google Shape;94;p1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6313"/>
          <a:stretch/>
        </p:blipFill>
        <p:spPr>
          <a:xfrm>
            <a:off x="1918388" y="2149788"/>
            <a:ext cx="6063017" cy="127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A hat on a bed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t="24664" r="1556" b="10192"/>
          <a:stretch/>
        </p:blipFill>
        <p:spPr>
          <a:xfrm>
            <a:off x="8830202" y="3512071"/>
            <a:ext cx="3029919" cy="300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A group of bottles on a tabl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t="19025" r="14654"/>
          <a:stretch/>
        </p:blipFill>
        <p:spPr>
          <a:xfrm>
            <a:off x="9473450" y="386731"/>
            <a:ext cx="2315454" cy="329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Two people sitting at a table with a banner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1154" t="20952" r="24023" b="4928"/>
          <a:stretch/>
        </p:blipFill>
        <p:spPr>
          <a:xfrm>
            <a:off x="4821596" y="3897404"/>
            <a:ext cx="4023360" cy="2656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481ba161d3_0_0"/>
          <p:cNvSpPr txBox="1">
            <a:spLocks noGrp="1"/>
          </p:cNvSpPr>
          <p:nvPr>
            <p:ph type="subTitle" idx="1"/>
          </p:nvPr>
        </p:nvSpPr>
        <p:spPr>
          <a:xfrm>
            <a:off x="-2450134" y="2526259"/>
            <a:ext cx="102882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Election of Office Bearers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Treasurer (2 year term)</a:t>
            </a:r>
            <a:endParaRPr/>
          </a:p>
        </p:txBody>
      </p:sp>
      <p:sp>
        <p:nvSpPr>
          <p:cNvPr id="164" name="Google Shape;164;g1481ba161d3_0_0"/>
          <p:cNvSpPr/>
          <p:nvPr/>
        </p:nvSpPr>
        <p:spPr>
          <a:xfrm>
            <a:off x="3000319" y="5936889"/>
            <a:ext cx="6096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5" name="Google Shape;165;g1481ba161d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>
            <a:spLocks noGrp="1"/>
          </p:cNvSpPr>
          <p:nvPr>
            <p:ph type="subTitle" idx="1"/>
          </p:nvPr>
        </p:nvSpPr>
        <p:spPr>
          <a:xfrm>
            <a:off x="-342023" y="2964327"/>
            <a:ext cx="102882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Ordinary Member – 3 Positions (1-year term)</a:t>
            </a: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3000319" y="59368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>
            <a:spLocks noGrp="1"/>
          </p:cNvSpPr>
          <p:nvPr>
            <p:ph type="subTitle" idx="1"/>
          </p:nvPr>
        </p:nvSpPr>
        <p:spPr>
          <a:xfrm>
            <a:off x="-669879" y="2935065"/>
            <a:ext cx="102882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Close of Meeting/Start of Awards Night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3000319" y="59368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9" name="Google Shape;17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9"/>
          <p:cNvSpPr txBox="1">
            <a:spLocks noGrp="1"/>
          </p:cNvSpPr>
          <p:nvPr>
            <p:ph type="ctrTitle"/>
          </p:nvPr>
        </p:nvSpPr>
        <p:spPr>
          <a:xfrm>
            <a:off x="-772851" y="1304158"/>
            <a:ext cx="907338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GB" sz="4400" b="1">
                <a:latin typeface="Trebuchet MS"/>
                <a:ea typeface="Trebuchet MS"/>
                <a:cs typeface="Trebuchet MS"/>
                <a:sym typeface="Trebuchet MS"/>
              </a:rPr>
              <a:t>AWARDS NIGHT 2022</a:t>
            </a:r>
            <a:endParaRPr sz="44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5" name="Google Shape;185;p69"/>
          <p:cNvSpPr txBox="1">
            <a:spLocks noGrp="1"/>
          </p:cNvSpPr>
          <p:nvPr>
            <p:ph type="subTitle" idx="1"/>
          </p:nvPr>
        </p:nvSpPr>
        <p:spPr>
          <a:xfrm>
            <a:off x="-6524313" y="655097"/>
            <a:ext cx="10288157" cy="167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 b="1"/>
              <a:t>Welcome to</a:t>
            </a:r>
            <a:endParaRPr sz="3200" b="1"/>
          </a:p>
        </p:txBody>
      </p:sp>
      <p:grpSp>
        <p:nvGrpSpPr>
          <p:cNvPr id="186" name="Google Shape;186;p69"/>
          <p:cNvGrpSpPr/>
          <p:nvPr/>
        </p:nvGrpSpPr>
        <p:grpSpPr>
          <a:xfrm>
            <a:off x="329612" y="5901070"/>
            <a:ext cx="2729077" cy="635668"/>
            <a:chOff x="1" y="5523907"/>
            <a:chExt cx="4121223" cy="1278449"/>
          </a:xfrm>
        </p:grpSpPr>
        <p:sp>
          <p:nvSpPr>
            <p:cNvPr id="187" name="Google Shape;187;p69"/>
            <p:cNvSpPr txBox="1"/>
            <p:nvPr/>
          </p:nvSpPr>
          <p:spPr>
            <a:xfrm>
              <a:off x="3424" y="5523907"/>
              <a:ext cx="4117800" cy="618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GB" sz="1400" b="1" i="0" u="none" strike="noStrike" cap="non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Thank you to our sponsors:                 </a:t>
              </a:r>
              <a:endParaRPr sz="1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188" name="Google Shape;188;p6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" y="6136947"/>
              <a:ext cx="1941816" cy="631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60613" y="6103144"/>
              <a:ext cx="1941816" cy="6992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0" name="Google Shape;190;p69" descr="A picture containing text, clip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6313"/>
          <a:stretch/>
        </p:blipFill>
        <p:spPr>
          <a:xfrm>
            <a:off x="1918388" y="2149788"/>
            <a:ext cx="6063017" cy="127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9" descr="A hat on a bed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 t="24664" r="1556" b="10192"/>
          <a:stretch/>
        </p:blipFill>
        <p:spPr>
          <a:xfrm>
            <a:off x="8830202" y="3512071"/>
            <a:ext cx="3029919" cy="300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9" descr="A group of bottles on a tabl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t="19025" r="14654"/>
          <a:stretch/>
        </p:blipFill>
        <p:spPr>
          <a:xfrm>
            <a:off x="9473450" y="386731"/>
            <a:ext cx="2315454" cy="3295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9" descr="Two people sitting at a table with a banner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1154" t="20952" r="24023" b="4928"/>
          <a:stretch/>
        </p:blipFill>
        <p:spPr>
          <a:xfrm>
            <a:off x="4821596" y="3897404"/>
            <a:ext cx="4023360" cy="2656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title"/>
          </p:nvPr>
        </p:nvSpPr>
        <p:spPr>
          <a:xfrm>
            <a:off x="71282" y="2382531"/>
            <a:ext cx="12049433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  <a:t>Margaret &amp; Allan Gregson </a:t>
            </a:r>
            <a:b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  <a:t>Encouragement Award</a:t>
            </a:r>
            <a:b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  <a:t>Swimming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99" name="Google Shape;199;p14"/>
          <p:cNvSpPr txBox="1"/>
          <p:nvPr/>
        </p:nvSpPr>
        <p:spPr>
          <a:xfrm>
            <a:off x="4328326" y="4303054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Kerry West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1383" y="1080197"/>
            <a:ext cx="60246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Margaret &amp; Allan Gregson Encouragement Awards</a:t>
            </a:r>
            <a:br>
              <a:rPr lang="en-GB" sz="4000" b="1"/>
            </a:br>
            <a:r>
              <a:rPr lang="en-GB" sz="4000" b="1"/>
              <a:t>Swimming</a:t>
            </a:r>
            <a:br>
              <a:rPr lang="en-GB" sz="4000" b="1"/>
            </a:br>
            <a:r>
              <a:rPr lang="en-GB" sz="4000" b="1"/>
              <a:t>Male</a:t>
            </a:r>
            <a:br>
              <a:rPr lang="en-GB" sz="1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205" name="Google Shape;205;p16"/>
          <p:cNvSpPr txBox="1"/>
          <p:nvPr/>
        </p:nvSpPr>
        <p:spPr>
          <a:xfrm>
            <a:off x="1067814" y="3577089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Beau Matthews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6" name="Google Shape;20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 descr="A picture containing wall, indoor, pers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3250" y="1006873"/>
            <a:ext cx="3708925" cy="46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"/>
          <p:cNvSpPr txBox="1">
            <a:spLocks noGrp="1"/>
          </p:cNvSpPr>
          <p:nvPr>
            <p:ph type="title"/>
          </p:nvPr>
        </p:nvSpPr>
        <p:spPr>
          <a:xfrm>
            <a:off x="194850" y="1254458"/>
            <a:ext cx="602471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Margaret &amp; Allan Gregson Encouragement Awards</a:t>
            </a:r>
            <a:br>
              <a:rPr lang="en-GB" sz="4000" b="1"/>
            </a:br>
            <a:r>
              <a:rPr lang="en-GB" sz="4000" b="1"/>
              <a:t>Swimming</a:t>
            </a:r>
            <a:br>
              <a:rPr lang="en-GB" sz="4000" b="1"/>
            </a:br>
            <a:r>
              <a:rPr lang="en-GB" sz="4000" b="1"/>
              <a:t>Female</a:t>
            </a:r>
            <a:br>
              <a:rPr lang="en-GB" sz="1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213" name="Google Shape;213;p15"/>
          <p:cNvSpPr txBox="1"/>
          <p:nvPr/>
        </p:nvSpPr>
        <p:spPr>
          <a:xfrm>
            <a:off x="978290" y="3662056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Victoria Robinson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 descr="A person in a pool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3113" y="526280"/>
            <a:ext cx="3958394" cy="3984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 descr="A picture containing person, spo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5814" t="11564" r="10091" b="5610"/>
          <a:stretch/>
        </p:blipFill>
        <p:spPr>
          <a:xfrm>
            <a:off x="9440562" y="2521711"/>
            <a:ext cx="2372498" cy="397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 txBox="1">
            <a:spLocks noGrp="1"/>
          </p:cNvSpPr>
          <p:nvPr>
            <p:ph type="title"/>
          </p:nvPr>
        </p:nvSpPr>
        <p:spPr>
          <a:xfrm>
            <a:off x="1530952" y="2176256"/>
            <a:ext cx="84453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Margaret &amp; Allan Gregson Encouragement Awards</a:t>
            </a:r>
            <a:br>
              <a:rPr lang="en-GB" sz="4000" b="1"/>
            </a:br>
            <a:r>
              <a:rPr lang="en-GB" sz="4000" b="1"/>
              <a:t>Athletics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22" name="Google Shape;222;p17"/>
          <p:cNvSpPr txBox="1"/>
          <p:nvPr/>
        </p:nvSpPr>
        <p:spPr>
          <a:xfrm>
            <a:off x="4042268" y="4508345"/>
            <a:ext cx="470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Kim Georgallis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318932" y="570253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Margaret &amp; Allan Gregson Encouragement Awards</a:t>
            </a:r>
            <a:br>
              <a:rPr lang="en-GB" sz="4000" b="1"/>
            </a:br>
            <a:r>
              <a:rPr lang="en-GB" sz="4000" b="1"/>
              <a:t>Athletics</a:t>
            </a:r>
            <a:br>
              <a:rPr lang="en-GB" sz="4000" b="1"/>
            </a:br>
            <a:r>
              <a:rPr lang="en-GB" sz="4000" b="1"/>
              <a:t>Male</a:t>
            </a:r>
            <a:br>
              <a:rPr lang="en-GB" sz="1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229" name="Google Shape;229;p18"/>
          <p:cNvSpPr txBox="1"/>
          <p:nvPr/>
        </p:nvSpPr>
        <p:spPr>
          <a:xfrm>
            <a:off x="521385" y="3507585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Waryk Holmes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0" name="Google Shape;2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 descr="A person riding a bicyc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9206" y="388295"/>
            <a:ext cx="4938255" cy="36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 descr="A child sitting on a track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b="7642"/>
          <a:stretch/>
        </p:blipFill>
        <p:spPr>
          <a:xfrm>
            <a:off x="4691853" y="2497781"/>
            <a:ext cx="3479058" cy="3668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9"/>
          <p:cNvSpPr txBox="1">
            <a:spLocks noGrp="1"/>
          </p:cNvSpPr>
          <p:nvPr>
            <p:ph type="title"/>
          </p:nvPr>
        </p:nvSpPr>
        <p:spPr>
          <a:xfrm>
            <a:off x="226863" y="736906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Margaret &amp; Allan Gregson Encouragement Awards</a:t>
            </a:r>
            <a:br>
              <a:rPr lang="en-GB" sz="4000" b="1"/>
            </a:br>
            <a:r>
              <a:rPr lang="en-GB" sz="4000" b="1"/>
              <a:t>Athletics</a:t>
            </a:r>
            <a:br>
              <a:rPr lang="en-GB" sz="4000" b="1"/>
            </a:br>
            <a:r>
              <a:rPr lang="en-GB" sz="4000" b="1"/>
              <a:t>Female</a:t>
            </a:r>
            <a:br>
              <a:rPr lang="en-GB" sz="1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238" name="Google Shape;238;p19"/>
          <p:cNvSpPr txBox="1"/>
          <p:nvPr/>
        </p:nvSpPr>
        <p:spPr>
          <a:xfrm>
            <a:off x="994197" y="3487131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Sybella Warton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39" name="Google Shape;23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9" descr="A picture containing person, outdoor, person, track and fiel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990" y="316477"/>
            <a:ext cx="3508509" cy="374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9"/>
          <p:cNvPicPr preferRelativeResize="0"/>
          <p:nvPr/>
        </p:nvPicPr>
        <p:blipFill rotWithShape="1">
          <a:blip r:embed="rId5">
            <a:alphaModFix/>
          </a:blip>
          <a:srcRect l="17636" t="29491" r="57461" b="23215"/>
          <a:stretch/>
        </p:blipFill>
        <p:spPr>
          <a:xfrm>
            <a:off x="5326536" y="2649999"/>
            <a:ext cx="3508509" cy="374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1949356" y="4862745"/>
            <a:ext cx="992757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br>
              <a:rPr lang="en-GB" sz="1600">
                <a:solidFill>
                  <a:schemeClr val="dk1"/>
                </a:solidFill>
              </a:rPr>
            </a:br>
            <a:br>
              <a:rPr lang="en-GB" sz="1600">
                <a:solidFill>
                  <a:schemeClr val="dk1"/>
                </a:solidFill>
              </a:rPr>
            </a:br>
            <a:r>
              <a:rPr lang="en-GB" sz="1600" b="1">
                <a:solidFill>
                  <a:schemeClr val="dk1"/>
                </a:solidFill>
              </a:rPr>
              <a:t>PRESENTATION OF AWARDS</a:t>
            </a:r>
            <a:br>
              <a:rPr lang="en-GB" sz="1600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Margaret &amp; Allan Gregson Encouragement Awards: Presented By </a:t>
            </a:r>
            <a:r>
              <a:rPr lang="en-GB" sz="1600" b="0">
                <a:solidFill>
                  <a:schemeClr val="dk1"/>
                </a:solidFill>
              </a:rPr>
              <a:t>Kerry West/Kim Georgallis  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David Campbell Encouragement Award Football: Presented By </a:t>
            </a:r>
            <a:r>
              <a:rPr lang="en-GB" sz="1600" b="0">
                <a:solidFill>
                  <a:schemeClr val="dk1"/>
                </a:solidFill>
              </a:rPr>
              <a:t>Ian Menzies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Ian Menzies Encouragement Award Football: Presented By Ian Menzies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Bill Gurney Encouragement Award Football: Presented By </a:t>
            </a:r>
            <a:r>
              <a:rPr lang="en-GB" sz="1600" b="0">
                <a:solidFill>
                  <a:schemeClr val="dk1"/>
                </a:solidFill>
              </a:rPr>
              <a:t>Ian Menzies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Judy Webber Encouragement Award Various Sports: Presented By Murray Bartram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Dawn Fraser Award For Swimming : Presented By </a:t>
            </a:r>
            <a:r>
              <a:rPr lang="en-GB" sz="1600" b="0">
                <a:solidFill>
                  <a:schemeClr val="dk1"/>
                </a:solidFill>
              </a:rPr>
              <a:t>Kerry West</a:t>
            </a:r>
            <a:r>
              <a:rPr lang="en-GB" sz="1600" b="0" cap="none">
                <a:solidFill>
                  <a:schemeClr val="dk1"/>
                </a:solidFill>
              </a:rPr>
              <a:t>   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Tim Sherry Award For Athletics: Presented By Kim Georgallis         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Footballer Of The Year: Presented By Ian Menzies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President’s Award: Presented By Brian Berry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Daniel Berry Inspirational Award: Presented By Heather Berry &amp; Brian Berry 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Athlete Of The Year: Presented By Kerry West    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 cap="none">
                <a:solidFill>
                  <a:schemeClr val="dk1"/>
                </a:solidFill>
              </a:rPr>
              <a:t>Community Spirit Awards: Presented By Brian Berry</a:t>
            </a:r>
            <a:br>
              <a:rPr lang="en-GB" sz="1600" b="0" cap="none">
                <a:solidFill>
                  <a:schemeClr val="dk1"/>
                </a:solidFill>
              </a:rPr>
            </a:br>
            <a:r>
              <a:rPr lang="en-GB" sz="1600" b="0">
                <a:solidFill>
                  <a:schemeClr val="dk1"/>
                </a:solidFill>
              </a:rPr>
              <a:t>First International Representation Award:</a:t>
            </a:r>
            <a:r>
              <a:rPr lang="en-GB" sz="1600" b="0" cap="none">
                <a:solidFill>
                  <a:schemeClr val="dk1"/>
                </a:solidFill>
              </a:rPr>
              <a:t> Presented By Brian Berry</a:t>
            </a:r>
            <a:endParaRPr sz="1600" b="0">
              <a:solidFill>
                <a:schemeClr val="dk1"/>
              </a:solidFill>
            </a:endParaRPr>
          </a:p>
        </p:txBody>
      </p:sp>
      <p:sp>
        <p:nvSpPr>
          <p:cNvPr id="103" name="Google Shape;103;p2"/>
          <p:cNvSpPr txBox="1">
            <a:spLocks noGrp="1"/>
          </p:cNvSpPr>
          <p:nvPr>
            <p:ph type="subTitle" idx="1"/>
          </p:nvPr>
        </p:nvSpPr>
        <p:spPr>
          <a:xfrm>
            <a:off x="-5374027" y="348855"/>
            <a:ext cx="9552206" cy="167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 b="1"/>
              <a:t>Agenda</a:t>
            </a:r>
            <a:endParaRPr sz="3200" b="1"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5175442" y="502990"/>
            <a:ext cx="80652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ANNUAL GENERAL MEETING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26th August 2022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1. Opening and Welcome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2. Apologies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3. Minutes of the Previous Annual General Meeting held 13th August 2021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4. Adoption of Annual Report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5. Adoption of the Financial Statement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6. Election of Office Bearers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President – (2-year term)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Treasurer</a:t>
            </a: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– (2-year term)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Ordinary Member – 3 Positions (1-year term)</a:t>
            </a:r>
            <a:b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7. Close of Meeting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6" name="Google Shape;106;p2" descr="A couple of women standing in front of a sign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23374" r="13513" b="21333"/>
          <a:stretch/>
        </p:blipFill>
        <p:spPr>
          <a:xfrm>
            <a:off x="1000363" y="833220"/>
            <a:ext cx="3177816" cy="2640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David Campbell Encouragement Award Football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4119937" y="4243227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Ian Menzies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48" name="Google Shape;24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"/>
          <p:cNvSpPr txBox="1">
            <a:spLocks noGrp="1"/>
          </p:cNvSpPr>
          <p:nvPr>
            <p:ph type="title"/>
          </p:nvPr>
        </p:nvSpPr>
        <p:spPr>
          <a:xfrm>
            <a:off x="0" y="1009356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David Campbell Encouragement Award Football</a:t>
            </a:r>
            <a:endParaRPr/>
          </a:p>
        </p:txBody>
      </p:sp>
      <p:sp>
        <p:nvSpPr>
          <p:cNvPr id="254" name="Google Shape;254;p21"/>
          <p:cNvSpPr txBox="1"/>
          <p:nvPr/>
        </p:nvSpPr>
        <p:spPr>
          <a:xfrm>
            <a:off x="1147779" y="3453339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Tomas Scotti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5" name="Google Shape;2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 descr="A person wearing a suit and ti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93192" y="501694"/>
            <a:ext cx="2184066" cy="5854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 descr="A group of people posing for a photo on a field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8764" t="44203" r="70433" b="19565"/>
          <a:stretch/>
        </p:blipFill>
        <p:spPr>
          <a:xfrm>
            <a:off x="5811672" y="396936"/>
            <a:ext cx="3479466" cy="606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2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Ian Menzies Encouragement Award Football</a:t>
            </a:r>
            <a:endParaRPr/>
          </a:p>
        </p:txBody>
      </p:sp>
      <p:sp>
        <p:nvSpPr>
          <p:cNvPr id="263" name="Google Shape;263;p22"/>
          <p:cNvSpPr txBox="1"/>
          <p:nvPr/>
        </p:nvSpPr>
        <p:spPr>
          <a:xfrm>
            <a:off x="4119937" y="4243227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Ian Menzies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64" name="Google Shape;26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>
            <a:spLocks noGrp="1"/>
          </p:cNvSpPr>
          <p:nvPr>
            <p:ph type="title"/>
          </p:nvPr>
        </p:nvSpPr>
        <p:spPr>
          <a:xfrm>
            <a:off x="343227" y="1150272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Ian Menzies Encouragement Award Football</a:t>
            </a:r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888429" y="3273961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Daniel Penrinich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1" name="Google Shape;27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 descr="A person in a green shirt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3374" y="408386"/>
            <a:ext cx="4243750" cy="424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3" descr="A picture containing wall, indoor,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12555"/>
          <a:stretch/>
        </p:blipFill>
        <p:spPr>
          <a:xfrm>
            <a:off x="5469493" y="2375136"/>
            <a:ext cx="3494632" cy="4074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Bill Gurney Encouragement Award Football</a:t>
            </a:r>
            <a:endParaRPr/>
          </a:p>
        </p:txBody>
      </p:sp>
      <p:sp>
        <p:nvSpPr>
          <p:cNvPr id="279" name="Google Shape;279;p24"/>
          <p:cNvSpPr txBox="1"/>
          <p:nvPr/>
        </p:nvSpPr>
        <p:spPr>
          <a:xfrm>
            <a:off x="4119937" y="4243227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Ian Menzies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>
            <a:spLocks noGrp="1"/>
          </p:cNvSpPr>
          <p:nvPr>
            <p:ph type="title"/>
          </p:nvPr>
        </p:nvSpPr>
        <p:spPr>
          <a:xfrm>
            <a:off x="543071" y="1161245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Bill Gurney Encouragement Award Football</a:t>
            </a:r>
            <a:endParaRPr/>
          </a:p>
        </p:txBody>
      </p:sp>
      <p:sp>
        <p:nvSpPr>
          <p:cNvPr id="286" name="Google Shape;286;p25"/>
          <p:cNvSpPr txBox="1"/>
          <p:nvPr/>
        </p:nvSpPr>
        <p:spPr>
          <a:xfrm>
            <a:off x="753504" y="3438791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Goki Saito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7" name="Google Shape;28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5"/>
          <p:cNvPicPr preferRelativeResize="0"/>
          <p:nvPr/>
        </p:nvPicPr>
        <p:blipFill rotWithShape="1">
          <a:blip r:embed="rId4">
            <a:alphaModFix/>
          </a:blip>
          <a:srcRect l="23750" t="19298" r="47813" b="18850"/>
          <a:stretch/>
        </p:blipFill>
        <p:spPr>
          <a:xfrm>
            <a:off x="8242300" y="1772781"/>
            <a:ext cx="3467100" cy="42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/>
          <p:cNvPicPr preferRelativeResize="0"/>
          <p:nvPr/>
        </p:nvPicPr>
        <p:blipFill rotWithShape="1">
          <a:blip r:embed="rId5">
            <a:alphaModFix/>
          </a:blip>
          <a:srcRect l="22917" t="25371" r="49791" b="30375"/>
          <a:stretch/>
        </p:blipFill>
        <p:spPr>
          <a:xfrm>
            <a:off x="4213092" y="2527301"/>
            <a:ext cx="4330363" cy="39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Judy Webber Encouragement Award Various Sports</a:t>
            </a:r>
            <a:endParaRPr/>
          </a:p>
        </p:txBody>
      </p:sp>
      <p:sp>
        <p:nvSpPr>
          <p:cNvPr id="295" name="Google Shape;295;p26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Murray Bartram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96" name="Google Shape;29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8981" y="738827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Judy Webber Encouragement Award Various Sports</a:t>
            </a:r>
            <a:endParaRPr/>
          </a:p>
        </p:txBody>
      </p:sp>
      <p:sp>
        <p:nvSpPr>
          <p:cNvPr id="302" name="Google Shape;302;p27"/>
          <p:cNvSpPr txBox="1"/>
          <p:nvPr/>
        </p:nvSpPr>
        <p:spPr>
          <a:xfrm>
            <a:off x="804727" y="2979693"/>
            <a:ext cx="609292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Matthew Engesser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3" name="Google Shape;30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7"/>
          <p:cNvPicPr preferRelativeResize="0"/>
          <p:nvPr/>
        </p:nvPicPr>
        <p:blipFill rotWithShape="1">
          <a:blip r:embed="rId4">
            <a:alphaModFix/>
          </a:blip>
          <a:srcRect l="23716" t="17478" r="51858" b="21261"/>
          <a:stretch/>
        </p:blipFill>
        <p:spPr>
          <a:xfrm>
            <a:off x="8340811" y="1578538"/>
            <a:ext cx="3496961" cy="493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/>
          <p:cNvPicPr preferRelativeResize="0"/>
          <p:nvPr/>
        </p:nvPicPr>
        <p:blipFill rotWithShape="1">
          <a:blip r:embed="rId5">
            <a:alphaModFix/>
          </a:blip>
          <a:srcRect l="23209" t="29370" r="52364" b="20720"/>
          <a:stretch/>
        </p:blipFill>
        <p:spPr>
          <a:xfrm>
            <a:off x="5461687" y="991568"/>
            <a:ext cx="3682313" cy="4232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"/>
          <p:cNvSpPr txBox="1">
            <a:spLocks noGrp="1"/>
          </p:cNvSpPr>
          <p:nvPr>
            <p:ph type="title"/>
          </p:nvPr>
        </p:nvSpPr>
        <p:spPr>
          <a:xfrm>
            <a:off x="51370" y="811422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Judy Webber Encouragement Award Various Sports</a:t>
            </a:r>
            <a:endParaRPr/>
          </a:p>
        </p:txBody>
      </p:sp>
      <p:sp>
        <p:nvSpPr>
          <p:cNvPr id="311" name="Google Shape;311;p28"/>
          <p:cNvSpPr txBox="1"/>
          <p:nvPr/>
        </p:nvSpPr>
        <p:spPr>
          <a:xfrm>
            <a:off x="817626" y="3132980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Summer Giddings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2" name="Google Shape;31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8"/>
          <p:cNvPicPr preferRelativeResize="0"/>
          <p:nvPr/>
        </p:nvPicPr>
        <p:blipFill rotWithShape="1">
          <a:blip r:embed="rId4">
            <a:alphaModFix/>
          </a:blip>
          <a:srcRect l="24375" t="25923" r="50103" b="30187"/>
          <a:stretch/>
        </p:blipFill>
        <p:spPr>
          <a:xfrm>
            <a:off x="5735995" y="1376021"/>
            <a:ext cx="4364262" cy="422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/>
          <p:cNvPicPr preferRelativeResize="0"/>
          <p:nvPr/>
        </p:nvPicPr>
        <p:blipFill rotWithShape="1">
          <a:blip r:embed="rId5">
            <a:alphaModFix/>
          </a:blip>
          <a:srcRect l="27812" t="25924" r="52500" b="20819"/>
          <a:stretch/>
        </p:blipFill>
        <p:spPr>
          <a:xfrm>
            <a:off x="8915400" y="2035908"/>
            <a:ext cx="2806700" cy="427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2"/>
          <p:cNvSpPr txBox="1">
            <a:spLocks noGrp="1"/>
          </p:cNvSpPr>
          <p:nvPr>
            <p:ph type="title"/>
          </p:nvPr>
        </p:nvSpPr>
        <p:spPr>
          <a:xfrm>
            <a:off x="335442" y="934178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4000" b="1"/>
              <a:t>Judy Webber Encouragement Award Various Sports</a:t>
            </a:r>
            <a:endParaRPr/>
          </a:p>
        </p:txBody>
      </p:sp>
      <p:sp>
        <p:nvSpPr>
          <p:cNvPr id="320" name="Google Shape;320;p72"/>
          <p:cNvSpPr txBox="1"/>
          <p:nvPr/>
        </p:nvSpPr>
        <p:spPr>
          <a:xfrm>
            <a:off x="1714826" y="3075005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Isla Gillespe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21" name="Google Shape;32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2" descr="Graphical user interfac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19488" r="15464"/>
          <a:stretch/>
        </p:blipFill>
        <p:spPr>
          <a:xfrm>
            <a:off x="7053443" y="845820"/>
            <a:ext cx="4523877" cy="516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-3425717" y="2810091"/>
            <a:ext cx="10288157" cy="167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 b="1"/>
              <a:t>Annual Report</a:t>
            </a:r>
            <a:endParaRPr sz="3200" b="1"/>
          </a:p>
        </p:txBody>
      </p:sp>
      <p:sp>
        <p:nvSpPr>
          <p:cNvPr id="112" name="Google Shape;112;p3"/>
          <p:cNvSpPr txBox="1"/>
          <p:nvPr/>
        </p:nvSpPr>
        <p:spPr>
          <a:xfrm>
            <a:off x="3907272" y="282575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</a:t>
            </a:r>
            <a:r>
              <a:rPr lang="en-GB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r>
              <a:rPr lang="en-GB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on CPSARA website</a:t>
            </a:r>
            <a:br>
              <a:rPr lang="en-GB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Dawn Fraser Award for Swimming  </a:t>
            </a:r>
            <a:endParaRPr/>
          </a:p>
        </p:txBody>
      </p:sp>
      <p:sp>
        <p:nvSpPr>
          <p:cNvPr id="328" name="Google Shape;328;p29"/>
          <p:cNvSpPr txBox="1"/>
          <p:nvPr/>
        </p:nvSpPr>
        <p:spPr>
          <a:xfrm>
            <a:off x="4197519" y="4290803"/>
            <a:ext cx="470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Kerry West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29" name="Google Shape;3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 txBox="1">
            <a:spLocks noGrp="1"/>
          </p:cNvSpPr>
          <p:nvPr>
            <p:ph type="title"/>
          </p:nvPr>
        </p:nvSpPr>
        <p:spPr>
          <a:xfrm>
            <a:off x="162252" y="997608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Dawn Fraser Award for Swimming Junior</a:t>
            </a:r>
            <a:endParaRPr/>
          </a:p>
        </p:txBody>
      </p:sp>
      <p:sp>
        <p:nvSpPr>
          <p:cNvPr id="335" name="Google Shape;335;p30"/>
          <p:cNvSpPr txBox="1"/>
          <p:nvPr/>
        </p:nvSpPr>
        <p:spPr>
          <a:xfrm>
            <a:off x="1303965" y="3617434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Declan Budd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6" name="Google Shape;33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6356" y="384551"/>
            <a:ext cx="5035614" cy="33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9044" y="2104356"/>
            <a:ext cx="2987878" cy="4369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 txBox="1">
            <a:spLocks noGrp="1"/>
          </p:cNvSpPr>
          <p:nvPr>
            <p:ph type="title"/>
          </p:nvPr>
        </p:nvSpPr>
        <p:spPr>
          <a:xfrm>
            <a:off x="51370" y="927110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Dawn Fraser Award for Swimming Senior</a:t>
            </a:r>
            <a:endParaRPr/>
          </a:p>
        </p:txBody>
      </p:sp>
      <p:sp>
        <p:nvSpPr>
          <p:cNvPr id="344" name="Google Shape;344;p31"/>
          <p:cNvSpPr txBox="1"/>
          <p:nvPr/>
        </p:nvSpPr>
        <p:spPr>
          <a:xfrm>
            <a:off x="580942" y="2905279"/>
            <a:ext cx="6092926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Tahlia </a:t>
            </a:r>
            <a:b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Blanshard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5" name="Google Shape;34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1" descr="A picture containing text, person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3518" r="6992" b="16231"/>
          <a:stretch/>
        </p:blipFill>
        <p:spPr>
          <a:xfrm>
            <a:off x="5975290" y="350691"/>
            <a:ext cx="5868413" cy="332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1" descr="A picture containing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290" t="9287" r="10581" b="21049"/>
          <a:stretch/>
        </p:blipFill>
        <p:spPr>
          <a:xfrm>
            <a:off x="4077052" y="2662722"/>
            <a:ext cx="4963981" cy="395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Tim Sherry Award for Athletics 	</a:t>
            </a:r>
            <a:endParaRPr/>
          </a:p>
        </p:txBody>
      </p:sp>
      <p:sp>
        <p:nvSpPr>
          <p:cNvPr id="353" name="Google Shape;353;p32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Kim Georgallis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4" name="Google Shape;35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 txBox="1">
            <a:spLocks noGrp="1"/>
          </p:cNvSpPr>
          <p:nvPr>
            <p:ph type="title"/>
          </p:nvPr>
        </p:nvSpPr>
        <p:spPr>
          <a:xfrm>
            <a:off x="411375" y="853061"/>
            <a:ext cx="7765974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Tim Sherry Award for Athletics 		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		 </a:t>
            </a:r>
            <a:endParaRPr/>
          </a:p>
        </p:txBody>
      </p:sp>
      <p:sp>
        <p:nvSpPr>
          <p:cNvPr id="360" name="Google Shape;360;p33"/>
          <p:cNvSpPr txBox="1"/>
          <p:nvPr/>
        </p:nvSpPr>
        <p:spPr>
          <a:xfrm>
            <a:off x="940898" y="3429000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Mali Lovell 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61" name="Google Shape;361;p33" descr="A person pos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0420" y="358885"/>
            <a:ext cx="3680205" cy="490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3" descr="A picture containing person, out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3971" y="1996915"/>
            <a:ext cx="3466329" cy="462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Footballer of the Year	</a:t>
            </a:r>
            <a:endParaRPr/>
          </a:p>
        </p:txBody>
      </p:sp>
      <p:sp>
        <p:nvSpPr>
          <p:cNvPr id="369" name="Google Shape;369;p35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Ian Menzies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70" name="Google Shape;37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"/>
          <p:cNvSpPr txBox="1">
            <a:spLocks noGrp="1"/>
          </p:cNvSpPr>
          <p:nvPr>
            <p:ph type="title"/>
          </p:nvPr>
        </p:nvSpPr>
        <p:spPr>
          <a:xfrm>
            <a:off x="0" y="1528118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Footballer of the Year</a:t>
            </a:r>
            <a:br>
              <a:rPr lang="en-GB" sz="4000" b="1"/>
            </a:br>
            <a:r>
              <a:rPr lang="en-GB" sz="4000" b="1"/>
              <a:t>			Male		</a:t>
            </a: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</p:txBody>
      </p:sp>
      <p:sp>
        <p:nvSpPr>
          <p:cNvPr id="376" name="Google Shape;376;p36"/>
          <p:cNvSpPr txBox="1"/>
          <p:nvPr/>
        </p:nvSpPr>
        <p:spPr>
          <a:xfrm>
            <a:off x="1017619" y="3465339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Jack Starkey 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7" name="Google Shape;37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6" descr="A picture containing person, grass, outdoor, 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4878" y="1401418"/>
            <a:ext cx="5936973" cy="395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73"/>
          <p:cNvSpPr txBox="1">
            <a:spLocks noGrp="1"/>
          </p:cNvSpPr>
          <p:nvPr>
            <p:ph type="title"/>
          </p:nvPr>
        </p:nvSpPr>
        <p:spPr>
          <a:xfrm>
            <a:off x="546089" y="1452786"/>
            <a:ext cx="4488017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1111"/>
              <a:buFont typeface="Trebuchet MS"/>
              <a:buNone/>
            </a:pPr>
            <a:r>
              <a:rPr lang="en-GB" sz="4000" b="1"/>
              <a:t>Footballer of the Year</a:t>
            </a:r>
            <a:br>
              <a:rPr lang="en-GB" sz="4000" b="1"/>
            </a:br>
            <a:r>
              <a:rPr lang="en-GB" sz="4000" b="1"/>
              <a:t>	Female		</a:t>
            </a: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			</a:t>
            </a:r>
            <a:endParaRPr/>
          </a:p>
        </p:txBody>
      </p:sp>
      <p:sp>
        <p:nvSpPr>
          <p:cNvPr id="384" name="Google Shape;384;p73"/>
          <p:cNvSpPr txBox="1"/>
          <p:nvPr/>
        </p:nvSpPr>
        <p:spPr>
          <a:xfrm>
            <a:off x="782439" y="3132207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Tahlia Blanshard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5" name="Google Shape;38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73"/>
          <p:cNvPicPr preferRelativeResize="0"/>
          <p:nvPr/>
        </p:nvPicPr>
        <p:blipFill rotWithShape="1">
          <a:blip r:embed="rId4">
            <a:alphaModFix/>
          </a:blip>
          <a:srcRect l="17187" t="30422" r="56562" b="27541"/>
          <a:stretch/>
        </p:blipFill>
        <p:spPr>
          <a:xfrm>
            <a:off x="7272624" y="2438400"/>
            <a:ext cx="4525676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73"/>
          <p:cNvPicPr preferRelativeResize="0"/>
          <p:nvPr/>
        </p:nvPicPr>
        <p:blipFill rotWithShape="1">
          <a:blip r:embed="rId5">
            <a:alphaModFix/>
          </a:blip>
          <a:srcRect l="23958" t="19630" r="47603" b="13517"/>
          <a:stretch/>
        </p:blipFill>
        <p:spPr>
          <a:xfrm>
            <a:off x="5034106" y="546100"/>
            <a:ext cx="3467100" cy="458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7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President’s Award</a:t>
            </a:r>
            <a:endParaRPr/>
          </a:p>
        </p:txBody>
      </p:sp>
      <p:sp>
        <p:nvSpPr>
          <p:cNvPr id="393" name="Google Shape;393;p37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Brian Berry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94" name="Google Shape;39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8"/>
          <p:cNvSpPr txBox="1">
            <a:spLocks noGrp="1"/>
          </p:cNvSpPr>
          <p:nvPr>
            <p:ph type="title"/>
          </p:nvPr>
        </p:nvSpPr>
        <p:spPr>
          <a:xfrm>
            <a:off x="425400" y="1369274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President’s Award</a:t>
            </a:r>
            <a:r>
              <a:rPr lang="en-GB" sz="2000"/>
              <a:t>		</a:t>
            </a: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400" name="Google Shape;400;p38"/>
          <p:cNvSpPr txBox="1"/>
          <p:nvPr/>
        </p:nvSpPr>
        <p:spPr>
          <a:xfrm>
            <a:off x="634049" y="2899960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Tamsin Colley 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1" name="Google Shape;40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8" descr="A group of people sitting at a tab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14815" t="21851" r="27160" b="7408"/>
          <a:stretch/>
        </p:blipFill>
        <p:spPr>
          <a:xfrm>
            <a:off x="7453537" y="321760"/>
            <a:ext cx="4385238" cy="356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8"/>
          <p:cNvPicPr preferRelativeResize="0"/>
          <p:nvPr/>
        </p:nvPicPr>
        <p:blipFill rotWithShape="1">
          <a:blip r:embed="rId5">
            <a:alphaModFix/>
          </a:blip>
          <a:srcRect l="28438" t="25547" r="50625" b="30377"/>
          <a:stretch/>
        </p:blipFill>
        <p:spPr>
          <a:xfrm>
            <a:off x="5044726" y="2184733"/>
            <a:ext cx="3708398" cy="4391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>
            <a:spLocks noGrp="1"/>
          </p:cNvSpPr>
          <p:nvPr>
            <p:ph type="ctrTitle"/>
          </p:nvPr>
        </p:nvSpPr>
        <p:spPr>
          <a:xfrm>
            <a:off x="2852554" y="2605849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</a:pPr>
            <a:r>
              <a:rPr lang="en-GB" sz="2000">
                <a:solidFill>
                  <a:schemeClr val="dk1"/>
                </a:solidFill>
              </a:rPr>
              <a:t>MINUTES OF THE 2021 ANNUAL GENERAL MEETING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1"/>
          </p:nvPr>
        </p:nvSpPr>
        <p:spPr>
          <a:xfrm>
            <a:off x="-3458768" y="2898226"/>
            <a:ext cx="10288157" cy="167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 b="1"/>
              <a:t>Annual Report</a:t>
            </a:r>
            <a:endParaRPr sz="3200" b="1"/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/>
          <p:nvPr/>
        </p:nvSpPr>
        <p:spPr>
          <a:xfrm>
            <a:off x="3095683" y="5936889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rebuchet MS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</a:t>
            </a:r>
            <a:r>
              <a:rPr lang="en-GB"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r>
              <a:rPr lang="en-GB"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on CPSARA website</a:t>
            </a:r>
            <a:br>
              <a:rPr lang="en-GB"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Daniel Berry Inspirational Award</a:t>
            </a:r>
            <a:endParaRPr/>
          </a:p>
        </p:txBody>
      </p:sp>
      <p:sp>
        <p:nvSpPr>
          <p:cNvPr id="409" name="Google Shape;409;p39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Heather Berry &amp; Brian Berry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0" name="Google Shape;41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"/>
          <p:cNvSpPr txBox="1">
            <a:spLocks noGrp="1"/>
          </p:cNvSpPr>
          <p:nvPr>
            <p:ph type="title"/>
          </p:nvPr>
        </p:nvSpPr>
        <p:spPr>
          <a:xfrm>
            <a:off x="6620825" y="1433408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Daniel Berry Inspirational Award</a:t>
            </a:r>
            <a:endParaRPr/>
          </a:p>
        </p:txBody>
      </p:sp>
      <p:sp>
        <p:nvSpPr>
          <p:cNvPr id="416" name="Google Shape;416;p40"/>
          <p:cNvSpPr txBox="1"/>
          <p:nvPr/>
        </p:nvSpPr>
        <p:spPr>
          <a:xfrm>
            <a:off x="7454900" y="3429000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Georgia Beikoff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7" name="Google Shape;41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0"/>
          <p:cNvPicPr preferRelativeResize="0"/>
          <p:nvPr/>
        </p:nvPicPr>
        <p:blipFill rotWithShape="1">
          <a:blip r:embed="rId4">
            <a:alphaModFix/>
          </a:blip>
          <a:srcRect l="23438" t="15226" r="52811" b="22366"/>
          <a:stretch/>
        </p:blipFill>
        <p:spPr>
          <a:xfrm>
            <a:off x="647700" y="495300"/>
            <a:ext cx="2895600" cy="42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0" descr="A person in a yellow shir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2800" y="1363349"/>
            <a:ext cx="3729154" cy="4661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Athlete of the Year	</a:t>
            </a:r>
            <a:endParaRPr/>
          </a:p>
        </p:txBody>
      </p:sp>
      <p:sp>
        <p:nvSpPr>
          <p:cNvPr id="425" name="Google Shape;425;p41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Kerry West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26" name="Google Shape;4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2"/>
          <p:cNvSpPr txBox="1">
            <a:spLocks noGrp="1"/>
          </p:cNvSpPr>
          <p:nvPr>
            <p:ph type="title"/>
          </p:nvPr>
        </p:nvSpPr>
        <p:spPr>
          <a:xfrm>
            <a:off x="6121507" y="998987"/>
            <a:ext cx="5684625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Athlete of the Year	</a:t>
            </a:r>
            <a:br>
              <a:rPr lang="en-GB" sz="4000" b="1"/>
            </a:br>
            <a:r>
              <a:rPr lang="en-GB" sz="4000" b="1"/>
              <a:t> </a:t>
            </a:r>
            <a:endParaRPr/>
          </a:p>
        </p:txBody>
      </p:sp>
      <p:sp>
        <p:nvSpPr>
          <p:cNvPr id="432" name="Google Shape;432;p42"/>
          <p:cNvSpPr txBox="1"/>
          <p:nvPr/>
        </p:nvSpPr>
        <p:spPr>
          <a:xfrm>
            <a:off x="7251700" y="1813663"/>
            <a:ext cx="60929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Rae Anderson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3" name="Google Shape;43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2" descr="A person playing football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19653" t="4479" r="10099" b="3568"/>
          <a:stretch/>
        </p:blipFill>
        <p:spPr>
          <a:xfrm>
            <a:off x="385868" y="414340"/>
            <a:ext cx="5188862" cy="452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2" descr="A skier going down a slop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6047" y="2870566"/>
            <a:ext cx="5502656" cy="366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"/>
          <p:cNvSpPr txBox="1">
            <a:spLocks noGrp="1"/>
          </p:cNvSpPr>
          <p:nvPr>
            <p:ph type="title"/>
          </p:nvPr>
        </p:nvSpPr>
        <p:spPr>
          <a:xfrm>
            <a:off x="411307" y="1035128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Athlete of the Year	</a:t>
            </a:r>
            <a:br>
              <a:rPr lang="en-GB" sz="4000" b="1"/>
            </a:br>
            <a:r>
              <a:rPr lang="en-GB" sz="4000" b="1"/>
              <a:t> </a:t>
            </a:r>
            <a:endParaRPr/>
          </a:p>
        </p:txBody>
      </p:sp>
      <p:sp>
        <p:nvSpPr>
          <p:cNvPr id="441" name="Google Shape;441;p44"/>
          <p:cNvSpPr txBox="1"/>
          <p:nvPr/>
        </p:nvSpPr>
        <p:spPr>
          <a:xfrm>
            <a:off x="1034150" y="3075001"/>
            <a:ext cx="6093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Amanda Reid  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42" name="Google Shape;442;p44"/>
          <p:cNvPicPr preferRelativeResize="0"/>
          <p:nvPr/>
        </p:nvPicPr>
        <p:blipFill rotWithShape="1">
          <a:blip r:embed="rId3">
            <a:alphaModFix/>
          </a:blip>
          <a:srcRect l="36235" t="17678" r="36291" b="12509"/>
          <a:stretch/>
        </p:blipFill>
        <p:spPr>
          <a:xfrm>
            <a:off x="6096000" y="1035121"/>
            <a:ext cx="3349375" cy="478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5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Community Spirit Award</a:t>
            </a:r>
            <a:endParaRPr/>
          </a:p>
        </p:txBody>
      </p:sp>
      <p:sp>
        <p:nvSpPr>
          <p:cNvPr id="449" name="Google Shape;449;p45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Brian Berry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50" name="Google Shape;45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"/>
          <p:cNvSpPr txBox="1">
            <a:spLocks noGrp="1"/>
          </p:cNvSpPr>
          <p:nvPr>
            <p:ph type="title"/>
          </p:nvPr>
        </p:nvSpPr>
        <p:spPr>
          <a:xfrm>
            <a:off x="-422237" y="1489387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 b="1"/>
              <a:t>Community Spirit Award</a:t>
            </a:r>
            <a:endParaRPr/>
          </a:p>
        </p:txBody>
      </p:sp>
      <p:sp>
        <p:nvSpPr>
          <p:cNvPr id="456" name="Google Shape;456;p46"/>
          <p:cNvSpPr txBox="1"/>
          <p:nvPr/>
        </p:nvSpPr>
        <p:spPr>
          <a:xfrm>
            <a:off x="564855" y="3369561"/>
            <a:ext cx="4697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Marita Morgan</a:t>
            </a:r>
            <a:endParaRPr sz="4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endParaRPr sz="4000" b="1" i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7" name="Google Shape;45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 descr="A group of people holding tennis racket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l="18889" t="13332" r="18148" b="2214"/>
          <a:stretch/>
        </p:blipFill>
        <p:spPr>
          <a:xfrm>
            <a:off x="4861310" y="478377"/>
            <a:ext cx="4563327" cy="408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6" descr="A person in a wheelchai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0246" y="2669398"/>
            <a:ext cx="3845875" cy="384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4"/>
          <p:cNvSpPr txBox="1">
            <a:spLocks noGrp="1"/>
          </p:cNvSpPr>
          <p:nvPr>
            <p:ph type="title"/>
          </p:nvPr>
        </p:nvSpPr>
        <p:spPr>
          <a:xfrm>
            <a:off x="-37" y="852720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 b="1"/>
              <a:t>Community Spirit Award</a:t>
            </a:r>
            <a:endParaRPr/>
          </a:p>
        </p:txBody>
      </p:sp>
      <p:sp>
        <p:nvSpPr>
          <p:cNvPr id="465" name="Google Shape;465;p74"/>
          <p:cNvSpPr txBox="1"/>
          <p:nvPr/>
        </p:nvSpPr>
        <p:spPr>
          <a:xfrm>
            <a:off x="493511" y="3157669"/>
            <a:ext cx="4697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Murray Bartram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</a:pPr>
            <a:endParaRPr sz="4000" b="1" i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66" name="Google Shape;466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0465" y="2188631"/>
            <a:ext cx="6187109" cy="412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3300" y="377687"/>
            <a:ext cx="3526592" cy="4702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8"/>
          <p:cNvSpPr txBox="1">
            <a:spLocks noGrp="1"/>
          </p:cNvSpPr>
          <p:nvPr>
            <p:ph type="title"/>
          </p:nvPr>
        </p:nvSpPr>
        <p:spPr>
          <a:xfrm>
            <a:off x="1500027" y="2382531"/>
            <a:ext cx="8445358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/>
              <a:t>Recognition of High Achievement Award</a:t>
            </a:r>
            <a:endParaRPr/>
          </a:p>
        </p:txBody>
      </p:sp>
      <p:sp>
        <p:nvSpPr>
          <p:cNvPr id="474" name="Google Shape;474;p48"/>
          <p:cNvSpPr txBox="1"/>
          <p:nvPr/>
        </p:nvSpPr>
        <p:spPr>
          <a:xfrm>
            <a:off x="4042819" y="4290803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Brian Berry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75" name="Google Shape;47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0"/>
          <p:cNvSpPr txBox="1">
            <a:spLocks noGrp="1"/>
          </p:cNvSpPr>
          <p:nvPr>
            <p:ph type="title"/>
          </p:nvPr>
        </p:nvSpPr>
        <p:spPr>
          <a:xfrm>
            <a:off x="270310" y="626006"/>
            <a:ext cx="56847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GB" b="1" dirty="0"/>
              <a:t>First International Representative Award</a:t>
            </a:r>
            <a:endParaRPr dirty="0"/>
          </a:p>
        </p:txBody>
      </p:sp>
      <p:sp>
        <p:nvSpPr>
          <p:cNvPr id="481" name="Google Shape;481;p50"/>
          <p:cNvSpPr txBox="1"/>
          <p:nvPr/>
        </p:nvSpPr>
        <p:spPr>
          <a:xfrm>
            <a:off x="709990" y="3163146"/>
            <a:ext cx="39944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GB"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Indiana Cooper</a:t>
            </a:r>
            <a:endParaRPr sz="4000" b="1" i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2" name="Google Shape;48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 descr="A person running on a track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217" y="516835"/>
            <a:ext cx="3965112" cy="3946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0"/>
          <p:cNvPicPr preferRelativeResize="0"/>
          <p:nvPr/>
        </p:nvPicPr>
        <p:blipFill rotWithShape="1">
          <a:blip r:embed="rId5">
            <a:alphaModFix/>
          </a:blip>
          <a:srcRect l="23170" t="22192" r="48602" b="14539"/>
          <a:stretch/>
        </p:blipFill>
        <p:spPr>
          <a:xfrm>
            <a:off x="4929809" y="2305406"/>
            <a:ext cx="3378862" cy="426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ctrTitle"/>
          </p:nvPr>
        </p:nvSpPr>
        <p:spPr>
          <a:xfrm>
            <a:off x="3863204" y="2605849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</a:pPr>
            <a:r>
              <a:rPr lang="en-GB" sz="2000">
                <a:solidFill>
                  <a:schemeClr val="dk1"/>
                </a:solidFill>
              </a:rPr>
              <a:t>CPSARA PRESIDENTS REPORT – 2022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7" name="Google Shape;127;p6"/>
          <p:cNvSpPr txBox="1">
            <a:spLocks noGrp="1"/>
          </p:cNvSpPr>
          <p:nvPr>
            <p:ph type="subTitle" idx="1"/>
          </p:nvPr>
        </p:nvSpPr>
        <p:spPr>
          <a:xfrm>
            <a:off x="-3458768" y="2898226"/>
            <a:ext cx="10288157" cy="1677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 b="1"/>
              <a:t>Annual Report</a:t>
            </a:r>
            <a:endParaRPr sz="3200" b="1"/>
          </a:p>
        </p:txBody>
      </p:sp>
      <p:sp>
        <p:nvSpPr>
          <p:cNvPr id="128" name="Google Shape;128;p6"/>
          <p:cNvSpPr/>
          <p:nvPr/>
        </p:nvSpPr>
        <p:spPr>
          <a:xfrm>
            <a:off x="3000319" y="59368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0"/>
          <p:cNvSpPr txBox="1">
            <a:spLocks noGrp="1"/>
          </p:cNvSpPr>
          <p:nvPr>
            <p:ph type="title"/>
          </p:nvPr>
        </p:nvSpPr>
        <p:spPr>
          <a:xfrm>
            <a:off x="71282" y="2382531"/>
            <a:ext cx="12049433" cy="16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</a:pPr>
            <a: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  <a:t>CPSARA Athlete Interviews</a:t>
            </a:r>
            <a:endParaRPr/>
          </a:p>
        </p:txBody>
      </p:sp>
      <p:sp>
        <p:nvSpPr>
          <p:cNvPr id="490" name="Google Shape;490;p70"/>
          <p:cNvSpPr txBox="1"/>
          <p:nvPr/>
        </p:nvSpPr>
        <p:spPr>
          <a:xfrm>
            <a:off x="4328326" y="4303054"/>
            <a:ext cx="4705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Interviewed by Rae Anderson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91" name="Google Shape;49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1"/>
          <p:cNvSpPr txBox="1">
            <a:spLocks noGrp="1"/>
          </p:cNvSpPr>
          <p:nvPr>
            <p:ph type="title"/>
          </p:nvPr>
        </p:nvSpPr>
        <p:spPr>
          <a:xfrm>
            <a:off x="950475" y="457072"/>
            <a:ext cx="74550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en-GB" sz="5400" b="1"/>
              <a:t>Indi Cooper</a:t>
            </a:r>
            <a:b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2800" b="1">
                <a:latin typeface="Trebuchet MS"/>
                <a:ea typeface="Trebuchet MS"/>
                <a:cs typeface="Trebuchet MS"/>
                <a:sym typeface="Trebuchet MS"/>
              </a:rPr>
              <a:t>Commonwealth Games </a:t>
            </a:r>
            <a:br>
              <a:rPr lang="en-GB" sz="2800" b="1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2800" b="1">
                <a:latin typeface="Trebuchet MS"/>
                <a:ea typeface="Trebuchet MS"/>
                <a:cs typeface="Trebuchet MS"/>
                <a:sym typeface="Trebuchet MS"/>
              </a:rPr>
              <a:t>Representative</a:t>
            </a:r>
            <a:endParaRPr/>
          </a:p>
        </p:txBody>
      </p:sp>
      <p:pic>
        <p:nvPicPr>
          <p:cNvPr id="497" name="Google Shape;49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1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8677" y="2301447"/>
            <a:ext cx="6118635" cy="414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71"/>
          <p:cNvPicPr preferRelativeResize="0"/>
          <p:nvPr/>
        </p:nvPicPr>
        <p:blipFill rotWithShape="1">
          <a:blip r:embed="rId5">
            <a:alphaModFix/>
          </a:blip>
          <a:srcRect l="23170" t="22192" r="48602" b="14539"/>
          <a:stretch/>
        </p:blipFill>
        <p:spPr>
          <a:xfrm>
            <a:off x="7954501" y="777099"/>
            <a:ext cx="3796800" cy="4786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"/>
          <p:cNvSpPr txBox="1">
            <a:spLocks noGrp="1"/>
          </p:cNvSpPr>
          <p:nvPr>
            <p:ph type="title"/>
          </p:nvPr>
        </p:nvSpPr>
        <p:spPr>
          <a:xfrm>
            <a:off x="1708251" y="355425"/>
            <a:ext cx="7455000" cy="16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n-GB" sz="5400" b="1"/>
              <a:t>Marita Morgan</a:t>
            </a:r>
            <a:br>
              <a:rPr lang="en-GB" sz="4000" b="1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2800" b="1">
                <a:latin typeface="Trebuchet MS"/>
                <a:ea typeface="Trebuchet MS"/>
                <a:cs typeface="Trebuchet MS"/>
                <a:sym typeface="Trebuchet MS"/>
              </a:rPr>
              <a:t>Recreational Athlete</a:t>
            </a:r>
            <a:br>
              <a:rPr lang="en-GB" sz="2800" b="1"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2800" b="1">
                <a:latin typeface="Trebuchet MS"/>
                <a:ea typeface="Trebuchet MS"/>
                <a:cs typeface="Trebuchet MS"/>
                <a:sym typeface="Trebuchet MS"/>
              </a:rPr>
              <a:t>Operations Manager - City Community Tennis</a:t>
            </a:r>
            <a:endParaRPr/>
          </a:p>
        </p:txBody>
      </p:sp>
      <p:pic>
        <p:nvPicPr>
          <p:cNvPr id="505" name="Google Shape;50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3" descr="A person skiing on the sn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4887" r="28666"/>
          <a:stretch/>
        </p:blipFill>
        <p:spPr>
          <a:xfrm>
            <a:off x="1784326" y="2034824"/>
            <a:ext cx="4467751" cy="446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3" descr="A person in a wheelchai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3625" y="2034824"/>
            <a:ext cx="4467748" cy="446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1"/>
          <p:cNvSpPr txBox="1">
            <a:spLocks noGrp="1"/>
          </p:cNvSpPr>
          <p:nvPr>
            <p:ph type="title"/>
          </p:nvPr>
        </p:nvSpPr>
        <p:spPr>
          <a:xfrm>
            <a:off x="151876" y="1095146"/>
            <a:ext cx="5072510" cy="1583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</a:pPr>
            <a:br>
              <a:rPr lang="en-GB" sz="2400" b="1" i="1"/>
            </a:br>
            <a:r>
              <a:rPr lang="en-GB" sz="2400" b="1" i="1"/>
              <a:t>Congratulations to all award winners and to all CPSARA members on your outstanding accomplishments </a:t>
            </a:r>
            <a:br>
              <a:rPr lang="en-GB" sz="2400" b="1"/>
            </a:br>
            <a:br>
              <a:rPr lang="en-GB" sz="2400" b="1"/>
            </a:br>
            <a:r>
              <a:rPr lang="en-GB" sz="2400" b="1"/>
              <a:t>Thank you </a:t>
            </a:r>
            <a:br>
              <a:rPr lang="en-GB" sz="2400" b="1" i="1"/>
            </a:br>
            <a:r>
              <a:rPr lang="en-GB" sz="2400" b="1" i="1"/>
              <a:t>for celebrating our CPSARA athletes’ achievements with us for the 2021/2022 season</a:t>
            </a:r>
            <a:br>
              <a:rPr lang="en-GB" sz="2400" b="1" i="1"/>
            </a:br>
            <a:endParaRPr sz="2000" i="1"/>
          </a:p>
        </p:txBody>
      </p:sp>
      <p:pic>
        <p:nvPicPr>
          <p:cNvPr id="513" name="Google Shape;513;p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113" t="11375" r="20871" b="4291"/>
          <a:stretch/>
        </p:blipFill>
        <p:spPr>
          <a:xfrm>
            <a:off x="770561" y="4726112"/>
            <a:ext cx="1808251" cy="1767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51"/>
          <p:cNvGrpSpPr/>
          <p:nvPr/>
        </p:nvGrpSpPr>
        <p:grpSpPr>
          <a:xfrm>
            <a:off x="2578812" y="5796740"/>
            <a:ext cx="3431568" cy="696527"/>
            <a:chOff x="1" y="5523907"/>
            <a:chExt cx="4238886" cy="1244647"/>
          </a:xfrm>
        </p:grpSpPr>
        <p:sp>
          <p:nvSpPr>
            <p:cNvPr id="515" name="Google Shape;515;p51"/>
            <p:cNvSpPr txBox="1"/>
            <p:nvPr/>
          </p:nvSpPr>
          <p:spPr>
            <a:xfrm>
              <a:off x="3425" y="5523907"/>
              <a:ext cx="4117833" cy="5499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Trebuchet MS"/>
                <a:buNone/>
              </a:pPr>
              <a:r>
                <a:rPr lang="en-GB" sz="1400" b="1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Thank you to our sponsors:                 </a:t>
              </a:r>
              <a:endParaRPr sz="1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516" name="Google Shape;516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" y="6136947"/>
              <a:ext cx="1941816" cy="631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5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97071" y="6069342"/>
              <a:ext cx="1941816" cy="6992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8" name="Google Shape;518;p51" descr="A group of people posing for a phot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24413"/>
          <a:stretch/>
        </p:blipFill>
        <p:spPr>
          <a:xfrm>
            <a:off x="5224375" y="1402550"/>
            <a:ext cx="6633275" cy="3882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ctrTitle"/>
          </p:nvPr>
        </p:nvSpPr>
        <p:spPr>
          <a:xfrm>
            <a:off x="2419404" y="2647099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</a:pPr>
            <a:r>
              <a:rPr lang="en-GB" sz="2000">
                <a:solidFill>
                  <a:schemeClr val="dk1"/>
                </a:solidFill>
              </a:rPr>
              <a:t>TREASURER’S REPORT FOR AGM 2021/2022 FINANCIAL YEAR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35" name="Google Shape;135;p5"/>
          <p:cNvSpPr txBox="1">
            <a:spLocks noGrp="1"/>
          </p:cNvSpPr>
          <p:nvPr>
            <p:ph type="subTitle" idx="1"/>
          </p:nvPr>
        </p:nvSpPr>
        <p:spPr>
          <a:xfrm>
            <a:off x="-3118475" y="2909075"/>
            <a:ext cx="102882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 b="1"/>
              <a:t>Annual Report</a:t>
            </a:r>
            <a:endParaRPr sz="3200" b="1"/>
          </a:p>
        </p:txBody>
      </p:sp>
      <p:sp>
        <p:nvSpPr>
          <p:cNvPr id="136" name="Google Shape;136;p5"/>
          <p:cNvSpPr/>
          <p:nvPr/>
        </p:nvSpPr>
        <p:spPr>
          <a:xfrm>
            <a:off x="3000319" y="59368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subTitle" idx="1"/>
          </p:nvPr>
        </p:nvSpPr>
        <p:spPr>
          <a:xfrm>
            <a:off x="-1808750" y="2877275"/>
            <a:ext cx="102882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Adoption of Annual Report</a:t>
            </a:r>
            <a:endParaRPr sz="3200" b="1"/>
          </a:p>
        </p:txBody>
      </p:sp>
      <p:sp>
        <p:nvSpPr>
          <p:cNvPr id="143" name="Google Shape;143;p7"/>
          <p:cNvSpPr/>
          <p:nvPr/>
        </p:nvSpPr>
        <p:spPr>
          <a:xfrm>
            <a:off x="3000319" y="59368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subTitle" idx="1"/>
          </p:nvPr>
        </p:nvSpPr>
        <p:spPr>
          <a:xfrm>
            <a:off x="-1037184" y="2887209"/>
            <a:ext cx="102882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Adoption of the Financial Statement</a:t>
            </a: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3000319" y="59368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subTitle" idx="1"/>
          </p:nvPr>
        </p:nvSpPr>
        <p:spPr>
          <a:xfrm>
            <a:off x="-2398584" y="2546884"/>
            <a:ext cx="102882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Election of Office Bearers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GB" sz="3200"/>
              <a:t>President (2 year term)</a:t>
            </a: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3000319" y="5936889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See Annual Report 2022 on CPSARA website</a:t>
            </a:r>
            <a:b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(Link sent in Zoom chat)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70" y="5265825"/>
            <a:ext cx="1897986" cy="1497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Microsoft Macintosh PowerPoint</Application>
  <PresentationFormat>Widescreen</PresentationFormat>
  <Paragraphs>112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Trebuchet MS</vt:lpstr>
      <vt:lpstr>Corbel</vt:lpstr>
      <vt:lpstr>Calibri</vt:lpstr>
      <vt:lpstr>Arial</vt:lpstr>
      <vt:lpstr>Basis</vt:lpstr>
      <vt:lpstr>AGM/AWARDS NIGHT 2022</vt:lpstr>
      <vt:lpstr>  PRESENTATION OF AWARDS Margaret &amp; Allan Gregson Encouragement Awards: Presented By Kerry West/Kim Georgallis   David Campbell Encouragement Award Football: Presented By Ian Menzies Ian Menzies Encouragement Award Football: Presented By Ian Menzies Bill Gurney Encouragement Award Football: Presented By Ian Menzies Judy Webber Encouragement Award Various Sports: Presented By Murray Bartram Dawn Fraser Award For Swimming : Presented By Kerry West    Tim Sherry Award For Athletics: Presented By Kim Georgallis          Footballer Of The Year: Presented By Ian Menzies President’s Award: Presented By Brian Berry Daniel Berry Inspirational Award: Presented By Heather Berry &amp; Brian Berry  Athlete Of The Year: Presented By Kerry West     Community Spirit Awards: Presented By Brian Berry First International Representation Award: Presented By Brian Berry</vt:lpstr>
      <vt:lpstr>PowerPoint Presentation</vt:lpstr>
      <vt:lpstr>MINUTES OF THE 2021 ANNUAL GENERAL MEETING</vt:lpstr>
      <vt:lpstr>CPSARA PRESIDENTS REPORT – 2022</vt:lpstr>
      <vt:lpstr>TREASURER’S REPORT FOR AGM 2021/2022 FINANCIAL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AWARDS NIGHT 2022</vt:lpstr>
      <vt:lpstr>Margaret &amp; Allan Gregson  Encouragement Award Swimming </vt:lpstr>
      <vt:lpstr>Margaret &amp; Allan Gregson Encouragement Awards Swimming Male </vt:lpstr>
      <vt:lpstr>Margaret &amp; Allan Gregson Encouragement Awards Swimming Female </vt:lpstr>
      <vt:lpstr>Margaret &amp; Allan Gregson Encouragement Awards Athletics  </vt:lpstr>
      <vt:lpstr>Margaret &amp; Allan Gregson Encouragement Awards Athletics Male </vt:lpstr>
      <vt:lpstr>Margaret &amp; Allan Gregson Encouragement Awards Athletics Female </vt:lpstr>
      <vt:lpstr>David Campbell Encouragement Award Football</vt:lpstr>
      <vt:lpstr>David Campbell Encouragement Award Football</vt:lpstr>
      <vt:lpstr>Ian Menzies Encouragement Award Football</vt:lpstr>
      <vt:lpstr>Ian Menzies Encouragement Award Football</vt:lpstr>
      <vt:lpstr>Bill Gurney Encouragement Award Football</vt:lpstr>
      <vt:lpstr>Bill Gurney Encouragement Award Football</vt:lpstr>
      <vt:lpstr>Judy Webber Encouragement Award Various Sports</vt:lpstr>
      <vt:lpstr>Judy Webber Encouragement Award Various Sports</vt:lpstr>
      <vt:lpstr>Judy Webber Encouragement Award Various Sports</vt:lpstr>
      <vt:lpstr>Judy Webber Encouragement Award Various Sports</vt:lpstr>
      <vt:lpstr>Dawn Fraser Award for Swimming  </vt:lpstr>
      <vt:lpstr>Dawn Fraser Award for Swimming Junior</vt:lpstr>
      <vt:lpstr>Dawn Fraser Award for Swimming Senior</vt:lpstr>
      <vt:lpstr>Tim Sherry Award for Athletics  </vt:lpstr>
      <vt:lpstr>Tim Sherry Award for Athletics      </vt:lpstr>
      <vt:lpstr>Footballer of the Year </vt:lpstr>
      <vt:lpstr>Footballer of the Year    Male      </vt:lpstr>
      <vt:lpstr>Footballer of the Year  Female      </vt:lpstr>
      <vt:lpstr>President’s Award</vt:lpstr>
      <vt:lpstr>President’s Award    </vt:lpstr>
      <vt:lpstr>Daniel Berry Inspirational Award</vt:lpstr>
      <vt:lpstr>Daniel Berry Inspirational Award</vt:lpstr>
      <vt:lpstr>Athlete of the Year </vt:lpstr>
      <vt:lpstr>Athlete of the Year   </vt:lpstr>
      <vt:lpstr>Athlete of the Year   </vt:lpstr>
      <vt:lpstr>Community Spirit Award</vt:lpstr>
      <vt:lpstr>Community Spirit Award</vt:lpstr>
      <vt:lpstr>Community Spirit Award</vt:lpstr>
      <vt:lpstr>Recognition of High Achievement Award</vt:lpstr>
      <vt:lpstr>First International Representative Award</vt:lpstr>
      <vt:lpstr>CPSARA Athlete Interviews</vt:lpstr>
      <vt:lpstr>Indi Cooper Commonwealth Games  Representative</vt:lpstr>
      <vt:lpstr>Marita Morgan Recreational Athlete Operations Manager - City Community Tennis</vt:lpstr>
      <vt:lpstr> Congratulations to all award winners and to all CPSARA members on your outstanding accomplishments   Thank you  for celebrating our CPSARA athletes’ achievements with us for the 2021/2022 season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AGM/AWARDS NIGHT 2022</dc:title>
  <cp:lastModifiedBy>Peter Colley</cp:lastModifiedBy>
  <cp:revision>1</cp:revision>
  <dcterms:modified xsi:type="dcterms:W3CDTF">2022-09-06T07:59:37Z</dcterms:modified>
</cp:coreProperties>
</file>